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4"/>
  </p:notesMasterIdLst>
  <p:sldIdLst>
    <p:sldId id="256" r:id="rId5"/>
    <p:sldId id="2147479180" r:id="rId6"/>
    <p:sldId id="2147478934" r:id="rId7"/>
    <p:sldId id="2147479182" r:id="rId8"/>
    <p:sldId id="2147478937" r:id="rId9"/>
    <p:sldId id="4043" r:id="rId10"/>
    <p:sldId id="2147478944" r:id="rId11"/>
    <p:sldId id="356" r:id="rId12"/>
    <p:sldId id="2147348088" r:id="rId13"/>
    <p:sldId id="2147478936" r:id="rId14"/>
    <p:sldId id="2147348089" r:id="rId15"/>
    <p:sldId id="2147478948" r:id="rId16"/>
    <p:sldId id="2147478943" r:id="rId17"/>
    <p:sldId id="2147479179" r:id="rId18"/>
    <p:sldId id="2147478938" r:id="rId19"/>
    <p:sldId id="2147374453" r:id="rId20"/>
    <p:sldId id="4387" r:id="rId21"/>
    <p:sldId id="2147374954" r:id="rId22"/>
    <p:sldId id="2147478941" r:id="rId23"/>
  </p:sldIdLst>
  <p:sldSz cx="18288000" cy="10287000"/>
  <p:notesSz cx="6858000" cy="9144000"/>
  <p:embeddedFontLst>
    <p:embeddedFont>
      <p:font typeface="Inter" panose="020B0502030000000004" charset="0"/>
      <p:regular r:id="rId25"/>
      <p:bold r:id="rId26"/>
      <p:italic r:id="rId27"/>
      <p:boldItalic r:id="rId28"/>
    </p:embeddedFont>
    <p:embeddedFont>
      <p:font typeface="Inter Italic" panose="020B0502030000000004" charset="0"/>
      <p:regular r:id="rId29"/>
      <p:bold r:id="rId30"/>
      <p:italic r:id="rId31"/>
      <p:boldItalic r:id="rId32"/>
    </p:embeddedFont>
    <p:embeddedFont>
      <p:font typeface="Inter Light" panose="020B0502030000000004" charset="0"/>
      <p:regular r:id="rId33"/>
      <p:italic r:id="rId34"/>
    </p:embeddedFont>
    <p:embeddedFont>
      <p:font typeface="Open Sans Light" panose="020B0306030504020204" pitchFamily="34" charset="0"/>
      <p:regular r:id="rId35"/>
      <p: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02F68A-AEF9-49CA-B836-B94325AE7244}">
          <p14:sldIdLst>
            <p14:sldId id="256"/>
          </p14:sldIdLst>
        </p14:section>
        <p14:section name="About" id="{8B69FE9B-55DF-4ADD-BEC7-8FA1B94A5A66}">
          <p14:sldIdLst>
            <p14:sldId id="2147479180"/>
            <p14:sldId id="2147478934"/>
          </p14:sldIdLst>
        </p14:section>
        <p14:section name="Summary Section" id="{E29917BF-63AE-42F0-AD22-58BAA003ADB1}">
          <p14:sldIdLst>
            <p14:sldId id="2147479182"/>
          </p14:sldIdLst>
        </p14:section>
        <p14:section name="Why Democratising Data" id="{E6FC5443-EDA5-4253-B4E6-18D6EE1D8FE7}">
          <p14:sldIdLst>
            <p14:sldId id="2147478937"/>
            <p14:sldId id="4043"/>
            <p14:sldId id="2147478944"/>
            <p14:sldId id="356"/>
            <p14:sldId id="2147348088"/>
            <p14:sldId id="2147478936"/>
            <p14:sldId id="2147348089"/>
            <p14:sldId id="2147478948"/>
            <p14:sldId id="2147478943"/>
          </p14:sldIdLst>
        </p14:section>
        <p14:section name="How to address" id="{255E90B8-CD46-46E1-80C9-C70EBB063C1E}">
          <p14:sldIdLst>
            <p14:sldId id="2147479179"/>
            <p14:sldId id="2147478938"/>
            <p14:sldId id="2147374453"/>
            <p14:sldId id="4387"/>
          </p14:sldIdLst>
        </p14:section>
        <p14:section name="How can Ivanti help?" id="{A2204899-150B-40A7-9E66-D0E1315E0654}">
          <p14:sldIdLst>
            <p14:sldId id="2147374954"/>
            <p14:sldId id="2147478941"/>
          </p14:sldIdLst>
        </p14:section>
      </p14:sectionLst>
    </p:ext>
    <p:ext uri="{EFAFB233-063F-42B5-8137-9DF3F51BA10A}">
      <p15:sldGuideLst xmlns:p15="http://schemas.microsoft.com/office/powerpoint/2012/main">
        <p15:guide id="2" pos="5760" userDrawn="1">
          <p15:clr>
            <a:srgbClr val="A4A3A4"/>
          </p15:clr>
        </p15:guide>
        <p15:guide id="3" orient="horz" pos="32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1A5014-A220-2A3C-A423-569137273C96}" name="Rachel Haberman" initials="" userId="S::Rachel.Haberman@ivanti.com::b9637989-e1d2-4578-b50b-e8246d3a296e" providerId="AD"/>
  <p188:author id="{8A9A9F2D-AFC0-9673-4CFD-40F1C825BCA6}" name="Rachel Haberman" initials="RH" userId="S::rachel.haberman@ivanti.com::b9637989-e1d2-4578-b50b-e8246d3a296e" providerId="AD"/>
  <p188:author id="{5E3D9B5D-32A8-C702-7B42-68F84607944D}" name="Devin Hanson" initials="DH" userId="S::devin.hanson@ivanti.com::58ccc2a3-3649-461e-8a55-57d52dbae2f6" providerId="AD"/>
  <p188:author id="{4FF61F7F-8BFD-A616-E8DC-517718F72168}" name="Paige Breaux" initials="PB" userId="S::paige.breaux@ivanti.com::a63b32b6-6732-400a-a2cf-b4842bf2a45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E03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360F0B-6D49-444F-8A53-992C523AF6BD}" v="182" dt="2024-11-11T10:56:48.3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62"/>
    <p:restoredTop sz="87692" autoAdjust="0"/>
  </p:normalViewPr>
  <p:slideViewPr>
    <p:cSldViewPr snapToGrid="0" showGuides="1">
      <p:cViewPr varScale="1">
        <p:scale>
          <a:sx n="48" d="100"/>
          <a:sy n="48" d="100"/>
        </p:scale>
        <p:origin x="69" y="47"/>
      </p:cViewPr>
      <p:guideLst>
        <p:guide pos="5760"/>
        <p:guide orient="horz" pos="32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10.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FD3440-A990-B743-94FD-1272A487B74C}" type="datetimeFigureOut">
              <a:rPr lang="en-US" smtClean="0"/>
              <a:t>11/11/2024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9D702E-58EF-6646-AF43-A7D5FE7CEE5D}" type="slidenum">
              <a:rPr lang="en-US" smtClean="0"/>
              <a:t>‹#›</a:t>
            </a:fld>
            <a:endParaRPr lang="en-US"/>
          </a:p>
        </p:txBody>
      </p:sp>
    </p:spTree>
    <p:extLst>
      <p:ext uri="{BB962C8B-B14F-4D97-AF65-F5344CB8AC3E}">
        <p14:creationId xmlns:p14="http://schemas.microsoft.com/office/powerpoint/2010/main" val="3593355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9D702E-58EF-6646-AF43-A7D5FE7CEE5D}" type="slidenum">
              <a:rPr lang="en-US" smtClean="0"/>
              <a:t>1</a:t>
            </a:fld>
            <a:endParaRPr lang="en-US"/>
          </a:p>
        </p:txBody>
      </p:sp>
    </p:spTree>
    <p:extLst>
      <p:ext uri="{BB962C8B-B14F-4D97-AF65-F5344CB8AC3E}">
        <p14:creationId xmlns:p14="http://schemas.microsoft.com/office/powerpoint/2010/main" val="2632498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A5DAB-CC84-6848-90B8-57EB8472D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41343-BE2D-B1D6-1E12-723195ACF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3BABCC-3BE8-29AF-F400-B4B2279D9F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3C98BA-3DFF-7E36-4A08-BCEEAC764CDE}"/>
              </a:ext>
            </a:extLst>
          </p:cNvPr>
          <p:cNvSpPr>
            <a:spLocks noGrp="1"/>
          </p:cNvSpPr>
          <p:nvPr>
            <p:ph type="sldNum" sz="quarter" idx="5"/>
          </p:nvPr>
        </p:nvSpPr>
        <p:spPr/>
        <p:txBody>
          <a:bodyPr/>
          <a:lstStyle/>
          <a:p>
            <a:fld id="{6A6C0BA5-3971-3645-86F9-CC5C47721CEF}" type="slidenum">
              <a:rPr lang="en-US" smtClean="0"/>
              <a:pPr/>
              <a:t>2</a:t>
            </a:fld>
            <a:endParaRPr lang="en-US"/>
          </a:p>
        </p:txBody>
      </p:sp>
    </p:spTree>
    <p:extLst>
      <p:ext uri="{BB962C8B-B14F-4D97-AF65-F5344CB8AC3E}">
        <p14:creationId xmlns:p14="http://schemas.microsoft.com/office/powerpoint/2010/main" val="884318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38FFB-0A3C-9A16-73F1-0B3CFD26A5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D522B-8DD0-956B-812D-AFE7C95C2E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09E2FA-CA14-6746-1038-1F451B7E09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481F5A-C42A-C8D7-495B-E086B4F27FCE}"/>
              </a:ext>
            </a:extLst>
          </p:cNvPr>
          <p:cNvSpPr>
            <a:spLocks noGrp="1"/>
          </p:cNvSpPr>
          <p:nvPr>
            <p:ph type="sldNum" sz="quarter" idx="5"/>
          </p:nvPr>
        </p:nvSpPr>
        <p:spPr/>
        <p:txBody>
          <a:bodyPr/>
          <a:lstStyle/>
          <a:p>
            <a:fld id="{6A6C0BA5-3971-3645-86F9-CC5C47721CEF}" type="slidenum">
              <a:rPr lang="en-US" smtClean="0"/>
              <a:pPr/>
              <a:t>3</a:t>
            </a:fld>
            <a:endParaRPr lang="en-US"/>
          </a:p>
        </p:txBody>
      </p:sp>
    </p:spTree>
    <p:extLst>
      <p:ext uri="{BB962C8B-B14F-4D97-AF65-F5344CB8AC3E}">
        <p14:creationId xmlns:p14="http://schemas.microsoft.com/office/powerpoint/2010/main" val="1001605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6C0BA5-3971-3645-86F9-CC5C47721CEF}" type="slidenum">
              <a:rPr lang="en-US" smtClean="0"/>
              <a:pPr/>
              <a:t>5</a:t>
            </a:fld>
            <a:endParaRPr lang="en-US"/>
          </a:p>
        </p:txBody>
      </p:sp>
    </p:spTree>
    <p:extLst>
      <p:ext uri="{BB962C8B-B14F-4D97-AF65-F5344CB8AC3E}">
        <p14:creationId xmlns:p14="http://schemas.microsoft.com/office/powerpoint/2010/main" val="3773482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3550" y="457200"/>
            <a:ext cx="5930900" cy="33369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6C0BA5-3971-3645-86F9-CC5C47721CE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3313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6C0BA5-3971-3645-86F9-CC5C47721CEF}" type="slidenum">
              <a:rPr lang="en-US" smtClean="0"/>
              <a:pPr/>
              <a:t>7</a:t>
            </a:fld>
            <a:endParaRPr lang="en-US"/>
          </a:p>
        </p:txBody>
      </p:sp>
    </p:spTree>
    <p:extLst>
      <p:ext uri="{BB962C8B-B14F-4D97-AF65-F5344CB8AC3E}">
        <p14:creationId xmlns:p14="http://schemas.microsoft.com/office/powerpoint/2010/main" val="2245124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9B379BF-ABF8-234A-8DE5-788300FB5082}" type="slidenum">
              <a:rPr kumimoji="0" lang="en-US" sz="1200" b="0" i="0" u="none" strike="noStrike" kern="1200" cap="none" spc="0" normalizeH="0" baseline="0" noProof="0" smtClean="0">
                <a:ln>
                  <a:noFill/>
                </a:ln>
                <a:solidFill>
                  <a:prstClr val="black"/>
                </a:solidFill>
                <a:effectLst/>
                <a:uLnTx/>
                <a:uFillTx/>
                <a:latin typeface="Arial" charset="0"/>
                <a:ea typeface="MS PGothic" charset="0"/>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rial" charset="0"/>
              <a:ea typeface="MS PGothic" charset="0"/>
            </a:endParaRPr>
          </a:p>
        </p:txBody>
      </p:sp>
    </p:spTree>
    <p:extLst>
      <p:ext uri="{BB962C8B-B14F-4D97-AF65-F5344CB8AC3E}">
        <p14:creationId xmlns:p14="http://schemas.microsoft.com/office/powerpoint/2010/main" val="1778317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3394E-E820-418B-37AD-37CEA953DB5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FCBE9E3-AF1A-7486-632F-67EFE9C2DC98}"/>
              </a:ext>
            </a:extLst>
          </p:cNvPr>
          <p:cNvSpPr txBox="1">
            <a:spLocks noGrp="1"/>
          </p:cNvSpPr>
          <p:nvPr>
            <p:ph type="body" sz="quarter" idx="1"/>
          </p:nvPr>
        </p:nvSpPr>
        <p:spPr/>
        <p:txBody>
          <a:bodyPr/>
          <a:lstStyle/>
          <a:p>
            <a:pPr lvl="0"/>
            <a:endParaRPr lang="en-US" dirty="0">
              <a:cs typeface="Calibri"/>
            </a:endParaRPr>
          </a:p>
        </p:txBody>
      </p:sp>
      <p:sp>
        <p:nvSpPr>
          <p:cNvPr id="4" name="Slide Number Placeholder 3">
            <a:extLst>
              <a:ext uri="{FF2B5EF4-FFF2-40B4-BE49-F238E27FC236}">
                <a16:creationId xmlns:a16="http://schemas.microsoft.com/office/drawing/2014/main" id="{7B07CFF2-D89F-4F60-DD33-51E8E2519BD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FA4FEDB-C592-4885-AFC7-76535DA6EFDB}" type="slidenum">
              <a:t>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6C0BA5-3971-3645-86F9-CC5C47721CEF}" type="slidenum">
              <a:rPr lang="en-US" smtClean="0"/>
              <a:pPr/>
              <a:t>10</a:t>
            </a:fld>
            <a:endParaRPr lang="en-US"/>
          </a:p>
        </p:txBody>
      </p:sp>
    </p:spTree>
    <p:extLst>
      <p:ext uri="{BB962C8B-B14F-4D97-AF65-F5344CB8AC3E}">
        <p14:creationId xmlns:p14="http://schemas.microsoft.com/office/powerpoint/2010/main" val="3962923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4B995-B87A-BC33-55CF-5B5F26156FD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BD94D63-62DC-1884-0242-6100A75424AF}"/>
              </a:ext>
            </a:extLst>
          </p:cNvPr>
          <p:cNvSpPr txBox="1">
            <a:spLocks noGrp="1"/>
          </p:cNvSpPr>
          <p:nvPr>
            <p:ph type="body" sz="quarter"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7014813D-6911-63C4-F4D0-74D94BD46F7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B0C5D07-37FE-4893-AAE7-C4F624B63A3C}" type="slidenum">
              <a:t>11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6C0BA5-3971-3645-86F9-CC5C47721CEF}" type="slidenum">
              <a:rPr lang="en-US" smtClean="0"/>
              <a:pPr/>
              <a:t>12</a:t>
            </a:fld>
            <a:endParaRPr lang="en-US"/>
          </a:p>
        </p:txBody>
      </p:sp>
    </p:spTree>
    <p:extLst>
      <p:ext uri="{BB962C8B-B14F-4D97-AF65-F5344CB8AC3E}">
        <p14:creationId xmlns:p14="http://schemas.microsoft.com/office/powerpoint/2010/main" val="1112675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6C0BA5-3971-3645-86F9-CC5C47721CEF}" type="slidenum">
              <a:rPr lang="en-US" smtClean="0"/>
              <a:pPr/>
              <a:t>13</a:t>
            </a:fld>
            <a:endParaRPr lang="en-US"/>
          </a:p>
        </p:txBody>
      </p:sp>
    </p:spTree>
    <p:extLst>
      <p:ext uri="{BB962C8B-B14F-4D97-AF65-F5344CB8AC3E}">
        <p14:creationId xmlns:p14="http://schemas.microsoft.com/office/powerpoint/2010/main" val="3399424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6C0BA5-3971-3645-86F9-CC5C47721CE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24813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6C0BA5-3971-3645-86F9-CC5C47721CEF}" type="slidenum">
              <a:rPr lang="en-US" smtClean="0"/>
              <a:pPr/>
              <a:t>15</a:t>
            </a:fld>
            <a:endParaRPr lang="en-US"/>
          </a:p>
        </p:txBody>
      </p:sp>
    </p:spTree>
    <p:extLst>
      <p:ext uri="{BB962C8B-B14F-4D97-AF65-F5344CB8AC3E}">
        <p14:creationId xmlns:p14="http://schemas.microsoft.com/office/powerpoint/2010/main" val="3572547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3550" y="457200"/>
            <a:ext cx="5930900" cy="3336925"/>
          </a:xfrm>
        </p:spPr>
      </p:sp>
      <p:sp>
        <p:nvSpPr>
          <p:cNvPr id="3" name="Notes Placeholder 2"/>
          <p:cNvSpPr>
            <a:spLocks noGrp="1"/>
          </p:cNvSpPr>
          <p:nvPr>
            <p:ph type="body" idx="1"/>
          </p:nvPr>
        </p:nvSpPr>
        <p:spPr/>
        <p:txBody>
          <a:bodyPr/>
          <a:lstStyle/>
          <a:p>
            <a:endParaRPr lang="en-US" dirty="0">
              <a:latin typeface="Inter"/>
              <a:ea typeface="Inter"/>
              <a:cs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6C0BA5-3971-3645-86F9-CC5C47721CE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13851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6C0BA5-3971-3645-86F9-CC5C47721CE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57904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9D702E-58EF-6646-AF43-A7D5FE7CEE5D}" type="slidenum">
              <a:rPr lang="en-US" smtClean="0"/>
              <a:t>19</a:t>
            </a:fld>
            <a:endParaRPr lang="en-US"/>
          </a:p>
        </p:txBody>
      </p:sp>
    </p:spTree>
    <p:extLst>
      <p:ext uri="{BB962C8B-B14F-4D97-AF65-F5344CB8AC3E}">
        <p14:creationId xmlns:p14="http://schemas.microsoft.com/office/powerpoint/2010/main" val="3487242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28AA81F-479C-1738-82C6-45109EBBD1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91"/>
          <a:stretch/>
        </p:blipFill>
        <p:spPr>
          <a:xfrm>
            <a:off x="-215153" y="-217803"/>
            <a:ext cx="18694882" cy="10948556"/>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 texture right">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9BBEF499-5A6B-F38E-7930-AAC4A242C857}"/>
              </a:ext>
            </a:extLst>
          </p:cNvPr>
          <p:cNvSpPr/>
          <p:nvPr userDrawn="1"/>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37" r="-37"/>
            </a:stretch>
          </a:blipFill>
        </p:spPr>
        <p:txBody>
          <a:bodyPr/>
          <a:lstStyle/>
          <a:p>
            <a:endParaRPr lang="en-US" b="1">
              <a:latin typeface="Inter" panose="020B05020300000000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rple - texture left">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9BBEF499-5A6B-F38E-7930-AAC4A242C857}"/>
              </a:ext>
            </a:extLst>
          </p:cNvPr>
          <p:cNvSpPr/>
          <p:nvPr userDrawn="1"/>
        </p:nvSpPr>
        <p:spPr>
          <a:xfrm>
            <a:off x="0" y="0"/>
            <a:ext cx="18287999"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37" r="-37"/>
            </a:stretch>
          </a:blipFill>
        </p:spPr>
        <p:txBody>
          <a:bodyPr/>
          <a:lstStyle/>
          <a:p>
            <a:endParaRPr lang="en-US" b="1">
              <a:latin typeface="Inter" panose="020B0502030000000004" pitchFamily="34" charset="0"/>
            </a:endParaRPr>
          </a:p>
        </p:txBody>
      </p:sp>
    </p:spTree>
    <p:extLst>
      <p:ext uri="{BB962C8B-B14F-4D97-AF65-F5344CB8AC3E}">
        <p14:creationId xmlns:p14="http://schemas.microsoft.com/office/powerpoint/2010/main" val="2001591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i="0" cap="all">
                <a:latin typeface="Inter" panose="020B0502030000000004" pitchFamily="34" charset="0"/>
              </a:defRPr>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1" i="0">
                <a:solidFill>
                  <a:schemeClr val="tx1">
                    <a:tint val="75000"/>
                  </a:schemeClr>
                </a:solidFill>
                <a:latin typeface="Inter" panose="020B05020300000000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Inter" panose="020B0502030000000004" pitchFamily="34" charset="0"/>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b="1" i="0">
                <a:latin typeface="Inter" panose="020B0502030000000004" pitchFamily="34" charset="0"/>
              </a:defRPr>
            </a:lvl1pPr>
            <a:lvl2pPr>
              <a:defRPr sz="2400" b="1" i="0">
                <a:latin typeface="Inter" panose="020B0502030000000004" pitchFamily="34" charset="0"/>
              </a:defRPr>
            </a:lvl2pPr>
            <a:lvl3pPr>
              <a:defRPr sz="2000" b="1" i="0">
                <a:latin typeface="Inter" panose="020B0502030000000004" pitchFamily="34" charset="0"/>
              </a:defRPr>
            </a:lvl3pPr>
            <a:lvl4pPr>
              <a:defRPr sz="1800" b="1" i="0">
                <a:latin typeface="Inter" panose="020B0502030000000004" pitchFamily="34" charset="0"/>
              </a:defRPr>
            </a:lvl4pPr>
            <a:lvl5pPr>
              <a:defRPr sz="1800" b="1" i="0">
                <a:latin typeface="Inter" panose="020B05020300000000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b="1" i="0">
                <a:latin typeface="Inter" panose="020B0502030000000004" pitchFamily="34" charset="0"/>
              </a:defRPr>
            </a:lvl1pPr>
            <a:lvl2pPr>
              <a:defRPr sz="2400" b="1" i="0">
                <a:latin typeface="Inter" panose="020B0502030000000004" pitchFamily="34" charset="0"/>
              </a:defRPr>
            </a:lvl2pPr>
            <a:lvl3pPr>
              <a:defRPr sz="2000" b="1" i="0">
                <a:latin typeface="Inter" panose="020B0502030000000004" pitchFamily="34" charset="0"/>
              </a:defRPr>
            </a:lvl3pPr>
            <a:lvl4pPr>
              <a:defRPr sz="1800" b="1" i="0">
                <a:latin typeface="Inter" panose="020B0502030000000004" pitchFamily="34" charset="0"/>
              </a:defRPr>
            </a:lvl4pPr>
            <a:lvl5pPr>
              <a:defRPr sz="1800" b="1" i="0">
                <a:latin typeface="Inter" panose="020B05020300000000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Inter" panose="020B0502030000000004" pitchFamily="34" charset="0"/>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i="0">
                <a:latin typeface="Inter"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1" i="0">
                <a:latin typeface="Inter" panose="020B0502030000000004" pitchFamily="34" charset="0"/>
              </a:defRPr>
            </a:lvl1pPr>
            <a:lvl2pPr>
              <a:defRPr sz="2000" b="1" i="0">
                <a:latin typeface="Inter" panose="020B0502030000000004" pitchFamily="34" charset="0"/>
              </a:defRPr>
            </a:lvl2pPr>
            <a:lvl3pPr>
              <a:defRPr sz="1800" b="1" i="0">
                <a:latin typeface="Inter" panose="020B0502030000000004" pitchFamily="34" charset="0"/>
              </a:defRPr>
            </a:lvl3pPr>
            <a:lvl4pPr>
              <a:defRPr sz="1600" b="1" i="0">
                <a:latin typeface="Inter" panose="020B0502030000000004" pitchFamily="34" charset="0"/>
              </a:defRPr>
            </a:lvl4pPr>
            <a:lvl5pPr>
              <a:defRPr sz="1600" b="1" i="0">
                <a:latin typeface="Inter" panose="020B05020300000000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i="0">
                <a:latin typeface="Inter"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1" i="0">
                <a:latin typeface="Inter" panose="020B0502030000000004" pitchFamily="34" charset="0"/>
              </a:defRPr>
            </a:lvl1pPr>
            <a:lvl2pPr>
              <a:defRPr sz="2000" b="1" i="0">
                <a:latin typeface="Inter" panose="020B0502030000000004" pitchFamily="34" charset="0"/>
              </a:defRPr>
            </a:lvl2pPr>
            <a:lvl3pPr>
              <a:defRPr sz="1800" b="1" i="0">
                <a:latin typeface="Inter" panose="020B0502030000000004" pitchFamily="34" charset="0"/>
              </a:defRPr>
            </a:lvl3pPr>
            <a:lvl4pPr>
              <a:defRPr sz="1600" b="1" i="0">
                <a:latin typeface="Inter" panose="020B0502030000000004" pitchFamily="34" charset="0"/>
              </a:defRPr>
            </a:lvl4pPr>
            <a:lvl5pPr>
              <a:defRPr sz="1600" b="1" i="0">
                <a:latin typeface="Inter" panose="020B05020300000000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8" name="Footer Placeholder 7"/>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9" name="Slide Number Placeholder 8"/>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Inter" panose="020B05020300000000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4" name="Footer Placeholder 3"/>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3" name="Footer Placeholder 2"/>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4" name="Slide Number Placeholder 3"/>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i="0">
                <a:latin typeface="Inter" panose="020B0502030000000004" pitchFamily="34" charset="0"/>
              </a:defRPr>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1" i="0">
                <a:latin typeface="Inter" panose="020B0502030000000004" pitchFamily="34" charset="0"/>
              </a:defRPr>
            </a:lvl1pPr>
            <a:lvl2pPr>
              <a:defRPr sz="2800" b="1" i="0">
                <a:latin typeface="Inter" panose="020B0502030000000004" pitchFamily="34" charset="0"/>
              </a:defRPr>
            </a:lvl2pPr>
            <a:lvl3pPr>
              <a:defRPr sz="2400" b="1" i="0">
                <a:latin typeface="Inter" panose="020B0502030000000004" pitchFamily="34" charset="0"/>
              </a:defRPr>
            </a:lvl3pPr>
            <a:lvl4pPr>
              <a:defRPr sz="2000" b="1" i="0">
                <a:latin typeface="Inter" panose="020B0502030000000004" pitchFamily="34" charset="0"/>
              </a:defRPr>
            </a:lvl4pPr>
            <a:lvl5pPr>
              <a:defRPr sz="2000" b="1" i="0">
                <a:latin typeface="Inter" panose="020B05020300000000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1" i="0">
                <a:latin typeface="Inter" panose="020B05020300000000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i="0">
                <a:latin typeface="Inter" panose="020B0502030000000004" pitchFamily="34" charset="0"/>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1" i="0">
                <a:latin typeface="Inter" panose="020B05020300000000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1" i="0">
                <a:latin typeface="Inter" panose="020B05020300000000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Inter" panose="020B0502030000000004" pitchFamily="34" charset="0"/>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b="1" i="0">
                <a:latin typeface="Inter" panose="020B0502030000000004" pitchFamily="34" charset="0"/>
              </a:defRPr>
            </a:lvl1pPr>
            <a:lvl2pPr>
              <a:defRPr b="1" i="0">
                <a:latin typeface="Inter" panose="020B0502030000000004" pitchFamily="34" charset="0"/>
              </a:defRPr>
            </a:lvl2pPr>
            <a:lvl3pPr>
              <a:defRPr b="1" i="0">
                <a:latin typeface="Inter" panose="020B0502030000000004" pitchFamily="34" charset="0"/>
              </a:defRPr>
            </a:lvl3pPr>
            <a:lvl4pPr>
              <a:defRPr b="1" i="0">
                <a:latin typeface="Inter" panose="020B0502030000000004" pitchFamily="34" charset="0"/>
              </a:defRPr>
            </a:lvl4pPr>
            <a:lvl5pPr>
              <a:defRPr b="1" i="0">
                <a:latin typeface="Inter" panose="020B050203000000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b="1" i="0">
                <a:latin typeface="Inter" panose="020B0502030000000004" pitchFamily="34" charset="0"/>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b="1" i="0">
                <a:latin typeface="Inter" panose="020B0502030000000004" pitchFamily="34" charset="0"/>
              </a:defRPr>
            </a:lvl1pPr>
            <a:lvl2pPr>
              <a:defRPr b="1" i="0">
                <a:latin typeface="Inter" panose="020B0502030000000004" pitchFamily="34" charset="0"/>
              </a:defRPr>
            </a:lvl2pPr>
            <a:lvl3pPr>
              <a:defRPr b="1" i="0">
                <a:latin typeface="Inter" panose="020B0502030000000004" pitchFamily="34" charset="0"/>
              </a:defRPr>
            </a:lvl3pPr>
            <a:lvl4pPr>
              <a:defRPr b="1" i="0">
                <a:latin typeface="Inter" panose="020B0502030000000004" pitchFamily="34" charset="0"/>
              </a:defRPr>
            </a:lvl4pPr>
            <a:lvl5pPr>
              <a:defRPr b="1" i="0">
                <a:latin typeface="Inter" panose="020B050203000000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1" i="0">
                <a:latin typeface="Inter" panose="020B0502030000000004" pitchFamily="34" charset="0"/>
              </a:defRPr>
            </a:lvl1p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lvl1pPr>
              <a:defRPr b="1" i="0">
                <a:latin typeface="Inter" panose="020B05020300000000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b="1" i="0">
                <a:latin typeface="Inter" panose="020B0502030000000004" pitchFamily="34" charset="0"/>
              </a:defRPr>
            </a:lvl1p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ivanti.c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0510942"/>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Header-Intern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38BA99-70B1-E0B4-93FD-153BC1B4F818}"/>
              </a:ext>
            </a:extLst>
          </p:cNvPr>
          <p:cNvSpPr/>
          <p:nvPr userDrawn="1"/>
        </p:nvSpPr>
        <p:spPr>
          <a:xfrm>
            <a:off x="0" y="554810"/>
            <a:ext cx="141249" cy="136820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itle 2">
            <a:extLst>
              <a:ext uri="{FF2B5EF4-FFF2-40B4-BE49-F238E27FC236}">
                <a16:creationId xmlns:a16="http://schemas.microsoft.com/office/drawing/2014/main" id="{D323B337-A4E2-220E-8E42-8B1E517C4B2A}"/>
              </a:ext>
            </a:extLst>
          </p:cNvPr>
          <p:cNvSpPr>
            <a:spLocks noGrp="1"/>
          </p:cNvSpPr>
          <p:nvPr>
            <p:ph type="title" hasCustomPrompt="1"/>
          </p:nvPr>
        </p:nvSpPr>
        <p:spPr>
          <a:xfrm>
            <a:off x="919443" y="807773"/>
            <a:ext cx="16477488" cy="843663"/>
          </a:xfrm>
          <a:prstGeom prst="rect">
            <a:avLst/>
          </a:prstGeom>
        </p:spPr>
        <p:txBody>
          <a:bodyPr lIns="0" tIns="0" bIns="0" anchor="ctr" anchorCtr="0">
            <a:normAutofit/>
          </a:bodyPr>
          <a:lstStyle>
            <a:lvl1pPr>
              <a:lnSpc>
                <a:spcPct val="100000"/>
              </a:lnSpc>
              <a:defRPr sz="4800"/>
            </a:lvl1pPr>
          </a:lstStyle>
          <a:p>
            <a:r>
              <a:rPr lang="en-US" dirty="0"/>
              <a:t>Blank Header</a:t>
            </a:r>
          </a:p>
        </p:txBody>
      </p:sp>
      <p:sp>
        <p:nvSpPr>
          <p:cNvPr id="8" name="TextBox 7">
            <a:extLst>
              <a:ext uri="{FF2B5EF4-FFF2-40B4-BE49-F238E27FC236}">
                <a16:creationId xmlns:a16="http://schemas.microsoft.com/office/drawing/2014/main" id="{5404586A-146D-A74A-AC95-92B1ECF5AA3A}"/>
              </a:ext>
            </a:extLst>
          </p:cNvPr>
          <p:cNvSpPr txBox="1"/>
          <p:nvPr userDrawn="1"/>
        </p:nvSpPr>
        <p:spPr>
          <a:xfrm>
            <a:off x="17404080" y="9751874"/>
            <a:ext cx="665040" cy="323165"/>
          </a:xfrm>
          <a:prstGeom prst="rect">
            <a:avLst/>
          </a:prstGeom>
          <a:noFill/>
        </p:spPr>
        <p:txBody>
          <a:bodyPr wrap="square" lIns="0" tIns="68580" rIns="137160" bIns="68580" rtlCol="0">
            <a:spAutoFit/>
          </a:bodyPr>
          <a:lstStyle/>
          <a:p>
            <a:pPr algn="r"/>
            <a:fld id="{31541D0E-FE33-FA42-86B9-833DCB73E233}" type="slidenum">
              <a:rPr lang="en-US" sz="1200" smtClean="0">
                <a:solidFill>
                  <a:schemeClr val="tx1"/>
                </a:solidFill>
              </a:rPr>
              <a:pPr algn="r"/>
              <a:t>‹#›</a:t>
            </a:fld>
            <a:endParaRPr lang="en-US" sz="1200" dirty="0">
              <a:solidFill>
                <a:schemeClr val="tx1"/>
              </a:solidFill>
            </a:endParaRPr>
          </a:p>
        </p:txBody>
      </p:sp>
    </p:spTree>
    <p:extLst>
      <p:ext uri="{BB962C8B-B14F-4D97-AF65-F5344CB8AC3E}">
        <p14:creationId xmlns:p14="http://schemas.microsoft.com/office/powerpoint/2010/main" val="4062396065"/>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E84EA9-5D98-3CE1-642A-7AC0ECFD330D}"/>
              </a:ext>
            </a:extLst>
          </p:cNvPr>
          <p:cNvSpPr/>
          <p:nvPr userDrawn="1"/>
        </p:nvSpPr>
        <p:spPr>
          <a:xfrm>
            <a:off x="0" y="554810"/>
            <a:ext cx="141249" cy="136820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Title 2">
            <a:extLst>
              <a:ext uri="{FF2B5EF4-FFF2-40B4-BE49-F238E27FC236}">
                <a16:creationId xmlns:a16="http://schemas.microsoft.com/office/drawing/2014/main" id="{422AB769-2636-6AB0-D7E6-CFF4736F80B9}"/>
              </a:ext>
            </a:extLst>
          </p:cNvPr>
          <p:cNvSpPr>
            <a:spLocks noGrp="1"/>
          </p:cNvSpPr>
          <p:nvPr>
            <p:ph type="title" hasCustomPrompt="1"/>
          </p:nvPr>
        </p:nvSpPr>
        <p:spPr>
          <a:xfrm>
            <a:off x="919443" y="807773"/>
            <a:ext cx="16477488" cy="843663"/>
          </a:xfrm>
          <a:prstGeom prst="rect">
            <a:avLst/>
          </a:prstGeom>
        </p:spPr>
        <p:txBody>
          <a:bodyPr lIns="0" tIns="0" bIns="0" anchor="ctr" anchorCtr="0">
            <a:normAutofit/>
          </a:bodyPr>
          <a:lstStyle>
            <a:lvl1pPr>
              <a:lnSpc>
                <a:spcPct val="100000"/>
              </a:lnSpc>
              <a:defRPr sz="4800"/>
            </a:lvl1pPr>
          </a:lstStyle>
          <a:p>
            <a:r>
              <a:rPr lang="en-US" dirty="0"/>
              <a:t>Blank Header</a:t>
            </a:r>
          </a:p>
        </p:txBody>
      </p:sp>
      <p:sp>
        <p:nvSpPr>
          <p:cNvPr id="5" name="TextBox 4">
            <a:extLst>
              <a:ext uri="{FF2B5EF4-FFF2-40B4-BE49-F238E27FC236}">
                <a16:creationId xmlns:a16="http://schemas.microsoft.com/office/drawing/2014/main" id="{E609463A-4792-FD41-B9A3-C88357EC9B7A}"/>
              </a:ext>
            </a:extLst>
          </p:cNvPr>
          <p:cNvSpPr txBox="1"/>
          <p:nvPr userDrawn="1"/>
        </p:nvSpPr>
        <p:spPr>
          <a:xfrm>
            <a:off x="17404080" y="9751874"/>
            <a:ext cx="665040" cy="323165"/>
          </a:xfrm>
          <a:prstGeom prst="rect">
            <a:avLst/>
          </a:prstGeom>
          <a:noFill/>
        </p:spPr>
        <p:txBody>
          <a:bodyPr wrap="square" lIns="0" tIns="68580" rIns="137160" bIns="68580" rtlCol="0">
            <a:spAutoFit/>
          </a:bodyPr>
          <a:lstStyle/>
          <a:p>
            <a:pPr algn="r"/>
            <a:fld id="{31541D0E-FE33-FA42-86B9-833DCB73E233}" type="slidenum">
              <a:rPr lang="en-US" sz="1200" smtClean="0">
                <a:solidFill>
                  <a:schemeClr val="tx1"/>
                </a:solidFill>
              </a:rPr>
              <a:pPr algn="r"/>
              <a:t>‹#›</a:t>
            </a:fld>
            <a:endParaRPr lang="en-US" sz="1200" dirty="0">
              <a:solidFill>
                <a:schemeClr val="tx1"/>
              </a:solidFill>
            </a:endParaRPr>
          </a:p>
        </p:txBody>
      </p:sp>
    </p:spTree>
    <p:extLst>
      <p:ext uri="{BB962C8B-B14F-4D97-AF65-F5344CB8AC3E}">
        <p14:creationId xmlns:p14="http://schemas.microsoft.com/office/powerpoint/2010/main" val="1644122554"/>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1165211" y="863690"/>
            <a:ext cx="3841892" cy="3841892"/>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9" name="Text Placeholder 2">
            <a:extLst>
              <a:ext uri="{FF2B5EF4-FFF2-40B4-BE49-F238E27FC236}">
                <a16:creationId xmlns:a16="http://schemas.microsoft.com/office/drawing/2014/main" id="{DDD3BE9F-FBD6-4647-BAD4-09A7F3F55B87}"/>
              </a:ext>
            </a:extLst>
          </p:cNvPr>
          <p:cNvSpPr>
            <a:spLocks noGrp="1"/>
          </p:cNvSpPr>
          <p:nvPr>
            <p:ph type="body" sz="quarter" idx="17" hasCustomPrompt="1"/>
          </p:nvPr>
        </p:nvSpPr>
        <p:spPr>
          <a:xfrm>
            <a:off x="790625" y="4992675"/>
            <a:ext cx="4599798" cy="559098"/>
          </a:xfrm>
        </p:spPr>
        <p:txBody>
          <a:bodyPr>
            <a:normAutofit/>
          </a:bodyPr>
          <a:lstStyle>
            <a:lvl1pPr algn="ctr">
              <a:defRPr sz="3000"/>
            </a:lvl1pPr>
            <a:lvl2pPr marL="14288" indent="0" algn="ctr">
              <a:buNone/>
              <a:tabLst/>
              <a:defRPr sz="2700"/>
            </a:lvl2pPr>
            <a:lvl3pPr marL="14288" indent="0">
              <a:buNone/>
              <a:tabLst/>
              <a:defRPr sz="2700"/>
            </a:lvl3pPr>
            <a:lvl4pPr marL="14288" indent="0">
              <a:buNone/>
              <a:tabLst/>
              <a:defRPr sz="2700"/>
            </a:lvl4pPr>
            <a:lvl5pPr marL="14288" indent="0">
              <a:buNone/>
              <a:tabLst/>
              <a:defRPr sz="2700"/>
            </a:lvl5pPr>
          </a:lstStyle>
          <a:p>
            <a:pPr lvl="0"/>
            <a:r>
              <a:rPr lang="en-US"/>
              <a:t>First </a:t>
            </a:r>
            <a:r>
              <a:rPr lang="en-US" err="1"/>
              <a:t>Lastname</a:t>
            </a:r>
            <a:endParaRPr lang="en-US"/>
          </a:p>
        </p:txBody>
      </p:sp>
      <p:sp>
        <p:nvSpPr>
          <p:cNvPr id="24" name="Text Placeholder 2">
            <a:extLst>
              <a:ext uri="{FF2B5EF4-FFF2-40B4-BE49-F238E27FC236}">
                <a16:creationId xmlns:a16="http://schemas.microsoft.com/office/drawing/2014/main" id="{DECD9114-C920-4F44-B9A6-593F4F5E928E}"/>
              </a:ext>
            </a:extLst>
          </p:cNvPr>
          <p:cNvSpPr>
            <a:spLocks noGrp="1"/>
          </p:cNvSpPr>
          <p:nvPr>
            <p:ph type="body" sz="quarter" idx="19" hasCustomPrompt="1"/>
          </p:nvPr>
        </p:nvSpPr>
        <p:spPr>
          <a:xfrm>
            <a:off x="790625" y="5601331"/>
            <a:ext cx="4599798" cy="706073"/>
          </a:xfrm>
        </p:spPr>
        <p:txBody>
          <a:bodyPr>
            <a:normAutofit/>
          </a:bodyPr>
          <a:lstStyle>
            <a:lvl1pPr algn="ctr">
              <a:defRPr sz="2400" b="0"/>
            </a:lvl1pPr>
            <a:lvl2pPr marL="14288" indent="0" algn="ctr">
              <a:buNone/>
              <a:tabLst/>
              <a:defRPr sz="2700"/>
            </a:lvl2pPr>
            <a:lvl3pPr marL="14288" indent="0">
              <a:buNone/>
              <a:tabLst/>
              <a:defRPr sz="2700"/>
            </a:lvl3pPr>
            <a:lvl4pPr marL="14288" indent="0">
              <a:buNone/>
              <a:tabLst/>
              <a:defRPr sz="2700"/>
            </a:lvl4pPr>
            <a:lvl5pPr marL="14288" indent="0">
              <a:buNone/>
              <a:tabLst/>
              <a:defRPr sz="2700"/>
            </a:lvl5pPr>
          </a:lstStyle>
          <a:p>
            <a:pPr lvl="0"/>
            <a:r>
              <a:rPr lang="en-US"/>
              <a:t>Title Goes Here</a:t>
            </a:r>
          </a:p>
        </p:txBody>
      </p:sp>
      <p:sp>
        <p:nvSpPr>
          <p:cNvPr id="28" name="Picture Placeholder 9">
            <a:extLst>
              <a:ext uri="{FF2B5EF4-FFF2-40B4-BE49-F238E27FC236}">
                <a16:creationId xmlns:a16="http://schemas.microsoft.com/office/drawing/2014/main" id="{C4B1477E-7195-EB4A-AA23-97973502A5E0}"/>
              </a:ext>
            </a:extLst>
          </p:cNvPr>
          <p:cNvSpPr>
            <a:spLocks noGrp="1"/>
          </p:cNvSpPr>
          <p:nvPr>
            <p:ph type="pic" sz="quarter" idx="20" hasCustomPrompt="1"/>
          </p:nvPr>
        </p:nvSpPr>
        <p:spPr>
          <a:xfrm>
            <a:off x="9201173" y="863690"/>
            <a:ext cx="3841892" cy="3841892"/>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29" name="Text Placeholder 2">
            <a:extLst>
              <a:ext uri="{FF2B5EF4-FFF2-40B4-BE49-F238E27FC236}">
                <a16:creationId xmlns:a16="http://schemas.microsoft.com/office/drawing/2014/main" id="{CBE033CB-6817-5B41-8076-F1E4846C3AAA}"/>
              </a:ext>
            </a:extLst>
          </p:cNvPr>
          <p:cNvSpPr>
            <a:spLocks noGrp="1"/>
          </p:cNvSpPr>
          <p:nvPr>
            <p:ph type="body" sz="quarter" idx="21" hasCustomPrompt="1"/>
          </p:nvPr>
        </p:nvSpPr>
        <p:spPr>
          <a:xfrm>
            <a:off x="8826587" y="4992675"/>
            <a:ext cx="4599798" cy="559098"/>
          </a:xfrm>
        </p:spPr>
        <p:txBody>
          <a:bodyPr>
            <a:normAutofit/>
          </a:bodyPr>
          <a:lstStyle>
            <a:lvl1pPr algn="ctr">
              <a:defRPr sz="3000"/>
            </a:lvl1pPr>
            <a:lvl2pPr marL="14288" indent="0" algn="ctr">
              <a:buNone/>
              <a:tabLst/>
              <a:defRPr sz="2700"/>
            </a:lvl2pPr>
            <a:lvl3pPr marL="14288" indent="0">
              <a:buNone/>
              <a:tabLst/>
              <a:defRPr sz="2700"/>
            </a:lvl3pPr>
            <a:lvl4pPr marL="14288" indent="0">
              <a:buNone/>
              <a:tabLst/>
              <a:defRPr sz="2700"/>
            </a:lvl4pPr>
            <a:lvl5pPr marL="14288" indent="0">
              <a:buNone/>
              <a:tabLst/>
              <a:defRPr sz="2700"/>
            </a:lvl5pPr>
          </a:lstStyle>
          <a:p>
            <a:pPr lvl="0"/>
            <a:r>
              <a:rPr lang="en-US"/>
              <a:t>First </a:t>
            </a:r>
            <a:r>
              <a:rPr lang="en-US" err="1"/>
              <a:t>Lastname</a:t>
            </a:r>
            <a:endParaRPr lang="en-US"/>
          </a:p>
        </p:txBody>
      </p:sp>
      <p:sp>
        <p:nvSpPr>
          <p:cNvPr id="30" name="Text Placeholder 2">
            <a:extLst>
              <a:ext uri="{FF2B5EF4-FFF2-40B4-BE49-F238E27FC236}">
                <a16:creationId xmlns:a16="http://schemas.microsoft.com/office/drawing/2014/main" id="{604871AA-5EE3-AA41-A7DD-5BF570DB6022}"/>
              </a:ext>
            </a:extLst>
          </p:cNvPr>
          <p:cNvSpPr>
            <a:spLocks noGrp="1"/>
          </p:cNvSpPr>
          <p:nvPr>
            <p:ph type="body" sz="quarter" idx="22" hasCustomPrompt="1"/>
          </p:nvPr>
        </p:nvSpPr>
        <p:spPr>
          <a:xfrm>
            <a:off x="8826587" y="5601331"/>
            <a:ext cx="4599798" cy="706073"/>
          </a:xfrm>
        </p:spPr>
        <p:txBody>
          <a:bodyPr>
            <a:normAutofit/>
          </a:bodyPr>
          <a:lstStyle>
            <a:lvl1pPr algn="ctr">
              <a:defRPr sz="2400" b="0"/>
            </a:lvl1pPr>
            <a:lvl2pPr marL="14288" indent="0" algn="ctr">
              <a:buNone/>
              <a:tabLst/>
              <a:defRPr sz="2700"/>
            </a:lvl2pPr>
            <a:lvl3pPr marL="14288" indent="0">
              <a:buNone/>
              <a:tabLst/>
              <a:defRPr sz="2700"/>
            </a:lvl3pPr>
            <a:lvl4pPr marL="14288" indent="0">
              <a:buNone/>
              <a:tabLst/>
              <a:defRPr sz="2700"/>
            </a:lvl4pPr>
            <a:lvl5pPr marL="14288" indent="0">
              <a:buNone/>
              <a:tabLst/>
              <a:defRPr sz="2700"/>
            </a:lvl5pPr>
          </a:lstStyle>
          <a:p>
            <a:pPr lvl="0"/>
            <a:r>
              <a:rPr lang="en-US"/>
              <a:t>Title Goes Here</a:t>
            </a:r>
          </a:p>
        </p:txBody>
      </p:sp>
      <p:sp>
        <p:nvSpPr>
          <p:cNvPr id="31" name="Picture Placeholder 9">
            <a:extLst>
              <a:ext uri="{FF2B5EF4-FFF2-40B4-BE49-F238E27FC236}">
                <a16:creationId xmlns:a16="http://schemas.microsoft.com/office/drawing/2014/main" id="{C3EFAF5A-91C7-4547-A245-20E22DE727EA}"/>
              </a:ext>
            </a:extLst>
          </p:cNvPr>
          <p:cNvSpPr>
            <a:spLocks noGrp="1"/>
          </p:cNvSpPr>
          <p:nvPr>
            <p:ph type="pic" sz="quarter" idx="23" hasCustomPrompt="1"/>
          </p:nvPr>
        </p:nvSpPr>
        <p:spPr>
          <a:xfrm>
            <a:off x="5196629" y="4231738"/>
            <a:ext cx="3841892" cy="3841892"/>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32" name="Text Placeholder 2">
            <a:extLst>
              <a:ext uri="{FF2B5EF4-FFF2-40B4-BE49-F238E27FC236}">
                <a16:creationId xmlns:a16="http://schemas.microsoft.com/office/drawing/2014/main" id="{3370E934-D164-4044-A65A-F4594D3825A3}"/>
              </a:ext>
            </a:extLst>
          </p:cNvPr>
          <p:cNvSpPr>
            <a:spLocks noGrp="1"/>
          </p:cNvSpPr>
          <p:nvPr>
            <p:ph type="body" sz="quarter" idx="24" hasCustomPrompt="1"/>
          </p:nvPr>
        </p:nvSpPr>
        <p:spPr>
          <a:xfrm>
            <a:off x="4822043" y="8360723"/>
            <a:ext cx="4599798" cy="559098"/>
          </a:xfrm>
        </p:spPr>
        <p:txBody>
          <a:bodyPr>
            <a:normAutofit/>
          </a:bodyPr>
          <a:lstStyle>
            <a:lvl1pPr algn="ctr">
              <a:defRPr sz="3000"/>
            </a:lvl1pPr>
            <a:lvl2pPr marL="14288" indent="0" algn="ctr">
              <a:buNone/>
              <a:tabLst/>
              <a:defRPr sz="2700"/>
            </a:lvl2pPr>
            <a:lvl3pPr marL="14288" indent="0">
              <a:buNone/>
              <a:tabLst/>
              <a:defRPr sz="2700"/>
            </a:lvl3pPr>
            <a:lvl4pPr marL="14288" indent="0">
              <a:buNone/>
              <a:tabLst/>
              <a:defRPr sz="2700"/>
            </a:lvl4pPr>
            <a:lvl5pPr marL="14288" indent="0">
              <a:buNone/>
              <a:tabLst/>
              <a:defRPr sz="2700"/>
            </a:lvl5pPr>
          </a:lstStyle>
          <a:p>
            <a:pPr lvl="0"/>
            <a:r>
              <a:rPr lang="en-US"/>
              <a:t>First </a:t>
            </a:r>
            <a:r>
              <a:rPr lang="en-US" err="1"/>
              <a:t>Lastname</a:t>
            </a:r>
            <a:endParaRPr lang="en-US"/>
          </a:p>
        </p:txBody>
      </p:sp>
      <p:sp>
        <p:nvSpPr>
          <p:cNvPr id="33" name="Text Placeholder 2">
            <a:extLst>
              <a:ext uri="{FF2B5EF4-FFF2-40B4-BE49-F238E27FC236}">
                <a16:creationId xmlns:a16="http://schemas.microsoft.com/office/drawing/2014/main" id="{7813554C-E57F-6643-AE3A-1CFF12EE3C1C}"/>
              </a:ext>
            </a:extLst>
          </p:cNvPr>
          <p:cNvSpPr>
            <a:spLocks noGrp="1"/>
          </p:cNvSpPr>
          <p:nvPr>
            <p:ph type="body" sz="quarter" idx="25" hasCustomPrompt="1"/>
          </p:nvPr>
        </p:nvSpPr>
        <p:spPr>
          <a:xfrm>
            <a:off x="4822043" y="8969378"/>
            <a:ext cx="4599798" cy="706073"/>
          </a:xfrm>
        </p:spPr>
        <p:txBody>
          <a:bodyPr>
            <a:normAutofit/>
          </a:bodyPr>
          <a:lstStyle>
            <a:lvl1pPr algn="ctr">
              <a:defRPr sz="2400" b="0"/>
            </a:lvl1pPr>
            <a:lvl2pPr marL="14288" indent="0" algn="ctr">
              <a:buNone/>
              <a:tabLst/>
              <a:defRPr sz="2700"/>
            </a:lvl2pPr>
            <a:lvl3pPr marL="14288" indent="0">
              <a:buNone/>
              <a:tabLst/>
              <a:defRPr sz="2700"/>
            </a:lvl3pPr>
            <a:lvl4pPr marL="14288" indent="0">
              <a:buNone/>
              <a:tabLst/>
              <a:defRPr sz="2700"/>
            </a:lvl4pPr>
            <a:lvl5pPr marL="14288" indent="0">
              <a:buNone/>
              <a:tabLst/>
              <a:defRPr sz="2700"/>
            </a:lvl5pPr>
          </a:lstStyle>
          <a:p>
            <a:pPr lvl="0"/>
            <a:r>
              <a:rPr lang="en-US"/>
              <a:t>Title Goes Here</a:t>
            </a:r>
          </a:p>
        </p:txBody>
      </p:sp>
      <p:sp>
        <p:nvSpPr>
          <p:cNvPr id="39" name="Picture Placeholder 9">
            <a:extLst>
              <a:ext uri="{FF2B5EF4-FFF2-40B4-BE49-F238E27FC236}">
                <a16:creationId xmlns:a16="http://schemas.microsoft.com/office/drawing/2014/main" id="{D1104A66-4B70-8F46-8BB6-FB56845B8D35}"/>
              </a:ext>
            </a:extLst>
          </p:cNvPr>
          <p:cNvSpPr>
            <a:spLocks noGrp="1"/>
          </p:cNvSpPr>
          <p:nvPr>
            <p:ph type="pic" sz="quarter" idx="26" hasCustomPrompt="1"/>
          </p:nvPr>
        </p:nvSpPr>
        <p:spPr>
          <a:xfrm>
            <a:off x="13232591" y="4231738"/>
            <a:ext cx="3841892" cy="3841892"/>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40" name="Text Placeholder 2">
            <a:extLst>
              <a:ext uri="{FF2B5EF4-FFF2-40B4-BE49-F238E27FC236}">
                <a16:creationId xmlns:a16="http://schemas.microsoft.com/office/drawing/2014/main" id="{D8BCA0EA-8559-BA40-8B74-A4A68072AA04}"/>
              </a:ext>
            </a:extLst>
          </p:cNvPr>
          <p:cNvSpPr>
            <a:spLocks noGrp="1"/>
          </p:cNvSpPr>
          <p:nvPr>
            <p:ph type="body" sz="quarter" idx="27" hasCustomPrompt="1"/>
          </p:nvPr>
        </p:nvSpPr>
        <p:spPr>
          <a:xfrm>
            <a:off x="12858005" y="8360723"/>
            <a:ext cx="4599798" cy="559098"/>
          </a:xfrm>
        </p:spPr>
        <p:txBody>
          <a:bodyPr>
            <a:normAutofit/>
          </a:bodyPr>
          <a:lstStyle>
            <a:lvl1pPr algn="ctr">
              <a:defRPr sz="3000"/>
            </a:lvl1pPr>
            <a:lvl2pPr marL="14288" indent="0" algn="ctr">
              <a:buNone/>
              <a:tabLst/>
              <a:defRPr sz="2700"/>
            </a:lvl2pPr>
            <a:lvl3pPr marL="14288" indent="0">
              <a:buNone/>
              <a:tabLst/>
              <a:defRPr sz="2700"/>
            </a:lvl3pPr>
            <a:lvl4pPr marL="14288" indent="0">
              <a:buNone/>
              <a:tabLst/>
              <a:defRPr sz="2700"/>
            </a:lvl4pPr>
            <a:lvl5pPr marL="14288" indent="0">
              <a:buNone/>
              <a:tabLst/>
              <a:defRPr sz="2700"/>
            </a:lvl5pPr>
          </a:lstStyle>
          <a:p>
            <a:pPr lvl="0"/>
            <a:r>
              <a:rPr lang="en-US"/>
              <a:t>First </a:t>
            </a:r>
            <a:r>
              <a:rPr lang="en-US" err="1"/>
              <a:t>Lastname</a:t>
            </a:r>
            <a:endParaRPr lang="en-US"/>
          </a:p>
        </p:txBody>
      </p:sp>
      <p:sp>
        <p:nvSpPr>
          <p:cNvPr id="41" name="Text Placeholder 2">
            <a:extLst>
              <a:ext uri="{FF2B5EF4-FFF2-40B4-BE49-F238E27FC236}">
                <a16:creationId xmlns:a16="http://schemas.microsoft.com/office/drawing/2014/main" id="{9F3B3277-41D7-674A-83D9-7E415050AD85}"/>
              </a:ext>
            </a:extLst>
          </p:cNvPr>
          <p:cNvSpPr>
            <a:spLocks noGrp="1"/>
          </p:cNvSpPr>
          <p:nvPr>
            <p:ph type="body" sz="quarter" idx="28" hasCustomPrompt="1"/>
          </p:nvPr>
        </p:nvSpPr>
        <p:spPr>
          <a:xfrm>
            <a:off x="12858005" y="8969378"/>
            <a:ext cx="4599798" cy="706073"/>
          </a:xfrm>
        </p:spPr>
        <p:txBody>
          <a:bodyPr>
            <a:normAutofit/>
          </a:bodyPr>
          <a:lstStyle>
            <a:lvl1pPr algn="ctr">
              <a:defRPr sz="2400" b="0"/>
            </a:lvl1pPr>
            <a:lvl2pPr marL="14288" indent="0" algn="ctr">
              <a:buNone/>
              <a:tabLst/>
              <a:defRPr sz="2700"/>
            </a:lvl2pPr>
            <a:lvl3pPr marL="14288" indent="0">
              <a:buNone/>
              <a:tabLst/>
              <a:defRPr sz="2700"/>
            </a:lvl3pPr>
            <a:lvl4pPr marL="14288" indent="0">
              <a:buNone/>
              <a:tabLst/>
              <a:defRPr sz="2700"/>
            </a:lvl4pPr>
            <a:lvl5pPr marL="14288" indent="0">
              <a:buNone/>
              <a:tabLst/>
              <a:defRPr sz="2700"/>
            </a:lvl5pPr>
          </a:lstStyle>
          <a:p>
            <a:pPr lvl="0"/>
            <a:r>
              <a:rPr lang="en-US"/>
              <a:t>Title Goes Here</a:t>
            </a:r>
          </a:p>
        </p:txBody>
      </p:sp>
      <p:sp>
        <p:nvSpPr>
          <p:cNvPr id="14" name="TextBox 13">
            <a:extLst>
              <a:ext uri="{FF2B5EF4-FFF2-40B4-BE49-F238E27FC236}">
                <a16:creationId xmlns:a16="http://schemas.microsoft.com/office/drawing/2014/main" id="{D05CE8D5-EC40-9D4E-B218-5AED4DDD20AC}"/>
              </a:ext>
            </a:extLst>
          </p:cNvPr>
          <p:cNvSpPr txBox="1"/>
          <p:nvPr userDrawn="1"/>
        </p:nvSpPr>
        <p:spPr>
          <a:xfrm>
            <a:off x="17404080" y="9751874"/>
            <a:ext cx="665040" cy="323165"/>
          </a:xfrm>
          <a:prstGeom prst="rect">
            <a:avLst/>
          </a:prstGeom>
          <a:noFill/>
        </p:spPr>
        <p:txBody>
          <a:bodyPr wrap="square" lIns="0" tIns="68580" rIns="137160" bIns="68580" rtlCol="0">
            <a:spAutoFit/>
          </a:bodyPr>
          <a:lstStyle/>
          <a:p>
            <a:pPr algn="r"/>
            <a:fld id="{31541D0E-FE33-FA42-86B9-833DCB73E233}" type="slidenum">
              <a:rPr lang="en-US" sz="1200" smtClean="0">
                <a:solidFill>
                  <a:schemeClr val="tx1"/>
                </a:solidFill>
              </a:rPr>
              <a:pPr algn="r"/>
              <a:t>‹#›</a:t>
            </a:fld>
            <a:endParaRPr lang="en-US" sz="1200" dirty="0">
              <a:solidFill>
                <a:schemeClr val="tx1"/>
              </a:solidFill>
            </a:endParaRPr>
          </a:p>
        </p:txBody>
      </p:sp>
    </p:spTree>
    <p:extLst>
      <p:ext uri="{BB962C8B-B14F-4D97-AF65-F5344CB8AC3E}">
        <p14:creationId xmlns:p14="http://schemas.microsoft.com/office/powerpoint/2010/main" val="225590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Blank Noth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746602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Blank - Noth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9208673"/>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1" i="0">
                <a:solidFill>
                  <a:schemeClr val="tx1">
                    <a:tint val="75000"/>
                  </a:schemeClr>
                </a:solidFill>
                <a:latin typeface="Inter" panose="020B0502030000000004" pitchFamily="34" charset="0"/>
              </a:defRPr>
            </a:lvl1pPr>
          </a:lstStyle>
          <a:p>
            <a:fld id="{1D8BD707-D9CF-40AE-B4C6-C98DA3205C09}" type="datetimeFigureOut">
              <a:rPr lang="en-US" smtClean="0"/>
              <a:pPr/>
              <a:t>11/11/2024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i="0">
                <a:solidFill>
                  <a:schemeClr val="tx1">
                    <a:tint val="75000"/>
                  </a:schemeClr>
                </a:solidFill>
                <a:latin typeface="Inter" panose="020B0502030000000004"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1" i="0">
                <a:solidFill>
                  <a:schemeClr val="tx1">
                    <a:tint val="75000"/>
                  </a:schemeClr>
                </a:solidFill>
                <a:latin typeface="Inter" panose="020B0502030000000004" pitchFamily="34" charset="0"/>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 id="2147483663" r:id="rId15"/>
    <p:sldLayoutId id="2147483664" r:id="rId16"/>
    <p:sldLayoutId id="2147483666" r:id="rId17"/>
    <p:sldLayoutId id="2147483667" r:id="rId18"/>
  </p:sldLayoutIdLst>
  <p:txStyles>
    <p:titleStyle>
      <a:lvl1pPr algn="ctr" defTabSz="914400" rtl="0" eaLnBrk="1" latinLnBrk="0" hangingPunct="1">
        <a:spcBef>
          <a:spcPct val="0"/>
        </a:spcBef>
        <a:buNone/>
        <a:defRPr sz="4400" b="1" i="0" kern="1200">
          <a:solidFill>
            <a:schemeClr val="tx1"/>
          </a:solidFill>
          <a:latin typeface="Inter" panose="020B05020300000000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b="1" i="0" kern="1200">
          <a:solidFill>
            <a:schemeClr val="tx1"/>
          </a:solidFill>
          <a:latin typeface="Inter" panose="020B0502030000000004" pitchFamily="34" charset="0"/>
          <a:ea typeface="+mn-ea"/>
          <a:cs typeface="+mn-cs"/>
        </a:defRPr>
      </a:lvl1pPr>
      <a:lvl2pPr marL="742950" indent="-285750" algn="l" defTabSz="914400" rtl="0" eaLnBrk="1" latinLnBrk="0" hangingPunct="1">
        <a:spcBef>
          <a:spcPct val="20000"/>
        </a:spcBef>
        <a:buFont typeface="Arial" pitchFamily="34" charset="0"/>
        <a:buChar char="–"/>
        <a:defRPr sz="2800" b="1" i="0" kern="1200">
          <a:solidFill>
            <a:schemeClr val="tx1"/>
          </a:solidFill>
          <a:latin typeface="Inter" panose="020B0502030000000004" pitchFamily="34" charset="0"/>
          <a:ea typeface="+mn-ea"/>
          <a:cs typeface="+mn-cs"/>
        </a:defRPr>
      </a:lvl2pPr>
      <a:lvl3pPr marL="1143000" indent="-228600" algn="l" defTabSz="914400" rtl="0" eaLnBrk="1" latinLnBrk="0" hangingPunct="1">
        <a:spcBef>
          <a:spcPct val="20000"/>
        </a:spcBef>
        <a:buFont typeface="Arial" pitchFamily="34" charset="0"/>
        <a:buChar char="•"/>
        <a:defRPr sz="2400" b="1" i="0" kern="1200">
          <a:solidFill>
            <a:schemeClr val="tx1"/>
          </a:solidFill>
          <a:latin typeface="Inter" panose="020B0502030000000004" pitchFamily="34" charset="0"/>
          <a:ea typeface="+mn-ea"/>
          <a:cs typeface="+mn-cs"/>
        </a:defRPr>
      </a:lvl3pPr>
      <a:lvl4pPr marL="1600200" indent="-228600" algn="l" defTabSz="914400" rtl="0" eaLnBrk="1" latinLnBrk="0" hangingPunct="1">
        <a:spcBef>
          <a:spcPct val="20000"/>
        </a:spcBef>
        <a:buFont typeface="Arial" pitchFamily="34" charset="0"/>
        <a:buChar char="–"/>
        <a:defRPr sz="2000" b="1" i="0" kern="1200">
          <a:solidFill>
            <a:schemeClr val="tx1"/>
          </a:solidFill>
          <a:latin typeface="Inter" panose="020B0502030000000004" pitchFamily="34" charset="0"/>
          <a:ea typeface="+mn-ea"/>
          <a:cs typeface="+mn-cs"/>
        </a:defRPr>
      </a:lvl4pPr>
      <a:lvl5pPr marL="2057400" indent="-228600" algn="l" defTabSz="914400" rtl="0" eaLnBrk="1" latinLnBrk="0" hangingPunct="1">
        <a:spcBef>
          <a:spcPct val="20000"/>
        </a:spcBef>
        <a:buFont typeface="Arial" pitchFamily="34" charset="0"/>
        <a:buChar char="»"/>
        <a:defRPr sz="2000" b="1" i="0" kern="1200">
          <a:solidFill>
            <a:schemeClr val="tx1"/>
          </a:solidFill>
          <a:latin typeface="Inter" panose="020B05020300000000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hyperlink" Target="http://www.ivanti.com/research" TargetMode="External"/><Relationship Id="rId5" Type="http://schemas.openxmlformats.org/officeDocument/2006/relationships/hyperlink" Target="https://www.ivanti.com/resources/research-reports/state-of-cybersecurity-report" TargetMode="External"/><Relationship Id="rId4" Type="http://schemas.openxmlformats.org/officeDocument/2006/relationships/hyperlink" Target="https://www.ivanti.com/resources/research-reports/everywhere-work-repor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slide" Target="slide18.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 Target="slide14.xml"/><Relationship Id="rId5" Type="http://schemas.openxmlformats.org/officeDocument/2006/relationships/slide" Target="slide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6.emf"/><Relationship Id="rId11" Type="http://schemas.openxmlformats.org/officeDocument/2006/relationships/image" Target="../media/image21.emf"/><Relationship Id="rId5" Type="http://schemas.openxmlformats.org/officeDocument/2006/relationships/image" Target="../media/image15.emf"/><Relationship Id="rId10" Type="http://schemas.openxmlformats.org/officeDocument/2006/relationships/image" Target="../media/image20.emf"/><Relationship Id="rId4" Type="http://schemas.openxmlformats.org/officeDocument/2006/relationships/image" Target="../media/image14.emf"/><Relationship Id="rId9" Type="http://schemas.openxmlformats.org/officeDocument/2006/relationships/image" Target="../media/image19.emf"/></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7.emf"/></Relationships>
</file>

<file path=ppt/slides/_rels/slide1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 Id="rId9"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34.sv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5.xml"/><Relationship Id="rId5" Type="http://schemas.microsoft.com/office/2007/relationships/hdphoto" Target="../media/hdphoto5.wdp"/><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7"/>
          <p:cNvSpPr txBox="1"/>
          <p:nvPr/>
        </p:nvSpPr>
        <p:spPr>
          <a:xfrm>
            <a:off x="1056382" y="8630013"/>
            <a:ext cx="12840426" cy="456856"/>
          </a:xfrm>
          <a:prstGeom prst="rect">
            <a:avLst/>
          </a:prstGeom>
        </p:spPr>
        <p:txBody>
          <a:bodyPr wrap="square" lIns="0" tIns="0" rIns="0" bIns="0" rtlCol="0" anchor="ctr">
            <a:spAutoFit/>
          </a:bodyPr>
          <a:lstStyle/>
          <a:p>
            <a:pPr>
              <a:lnSpc>
                <a:spcPts val="3919"/>
              </a:lnSpc>
              <a:spcBef>
                <a:spcPct val="0"/>
              </a:spcBef>
            </a:pPr>
            <a:r>
              <a:rPr lang="en-US" sz="2800" dirty="0">
                <a:solidFill>
                  <a:srgbClr val="FFFFFF"/>
                </a:solidFill>
                <a:latin typeface="Arial" panose="020B0604020202020204" pitchFamily="34" charset="0"/>
                <a:ea typeface="Inter Medium" panose="020B0502030000000004" pitchFamily="34" charset="0"/>
                <a:cs typeface="Arial" panose="020B0604020202020204" pitchFamily="34" charset="0"/>
              </a:rPr>
              <a:t>Eric Mc Gee</a:t>
            </a:r>
            <a:endParaRPr lang="en-US" sz="2800" u="sng" dirty="0">
              <a:solidFill>
                <a:schemeClr val="bg1"/>
              </a:solidFill>
              <a:latin typeface="Arial" panose="020B0604020202020204" pitchFamily="34" charset="0"/>
              <a:ea typeface="Inter Medium" panose="020B0502030000000004" pitchFamily="34" charset="0"/>
              <a:cs typeface="Arial" panose="020B0604020202020204" pitchFamily="34" charset="0"/>
            </a:endParaRPr>
          </a:p>
        </p:txBody>
      </p:sp>
      <p:sp>
        <p:nvSpPr>
          <p:cNvPr id="8" name="Rectangle 7">
            <a:extLst>
              <a:ext uri="{FF2B5EF4-FFF2-40B4-BE49-F238E27FC236}">
                <a16:creationId xmlns:a16="http://schemas.microsoft.com/office/drawing/2014/main" id="{165E5CAD-E61E-45D2-27C6-16DD64CC80ED}"/>
              </a:ext>
            </a:extLst>
          </p:cNvPr>
          <p:cNvSpPr/>
          <p:nvPr/>
        </p:nvSpPr>
        <p:spPr>
          <a:xfrm>
            <a:off x="8805929" y="8822028"/>
            <a:ext cx="4962292" cy="5296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0A8B4AEA-A400-7B83-E7D7-9E4FAF5FA39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808046" y="8339805"/>
            <a:ext cx="2804551" cy="1189272"/>
          </a:xfrm>
          <a:prstGeom prst="rect">
            <a:avLst/>
          </a:prstGeom>
        </p:spPr>
      </p:pic>
      <p:sp>
        <p:nvSpPr>
          <p:cNvPr id="9" name="TextBox 8">
            <a:extLst>
              <a:ext uri="{FF2B5EF4-FFF2-40B4-BE49-F238E27FC236}">
                <a16:creationId xmlns:a16="http://schemas.microsoft.com/office/drawing/2014/main" id="{07CEB03F-FAA4-8FB3-C3DB-8BA039F446EC}"/>
              </a:ext>
            </a:extLst>
          </p:cNvPr>
          <p:cNvSpPr txBox="1"/>
          <p:nvPr/>
        </p:nvSpPr>
        <p:spPr>
          <a:xfrm>
            <a:off x="795063" y="1951571"/>
            <a:ext cx="15682057" cy="1567096"/>
          </a:xfrm>
          <a:prstGeom prst="rect">
            <a:avLst/>
          </a:prstGeom>
          <a:noFill/>
        </p:spPr>
        <p:txBody>
          <a:bodyPr wrap="square" rtlCol="0">
            <a:spAutoFit/>
          </a:bodyPr>
          <a:lstStyle/>
          <a:p>
            <a:pPr>
              <a:lnSpc>
                <a:spcPts val="11500"/>
              </a:lnSpc>
            </a:pPr>
            <a:r>
              <a:rPr lang="en-ZA" sz="10500" b="1" dirty="0">
                <a:solidFill>
                  <a:schemeClr val="bg1"/>
                </a:solidFill>
                <a:latin typeface="Arial" panose="020B0604020202020204" pitchFamily="34" charset="0"/>
                <a:cs typeface="Arial" panose="020B0604020202020204" pitchFamily="34" charset="0"/>
              </a:rPr>
              <a:t>Democratising</a:t>
            </a:r>
            <a:r>
              <a:rPr lang="en-US" sz="10500" b="1" dirty="0">
                <a:solidFill>
                  <a:schemeClr val="bg1"/>
                </a:solidFill>
                <a:latin typeface="Arial" panose="020B0604020202020204" pitchFamily="34" charset="0"/>
                <a:cs typeface="Arial" panose="020B0604020202020204" pitchFamily="34" charset="0"/>
              </a:rPr>
              <a:t> IT Data</a:t>
            </a:r>
          </a:p>
        </p:txBody>
      </p:sp>
      <p:sp>
        <p:nvSpPr>
          <p:cNvPr id="10" name="TextBox 9">
            <a:extLst>
              <a:ext uri="{FF2B5EF4-FFF2-40B4-BE49-F238E27FC236}">
                <a16:creationId xmlns:a16="http://schemas.microsoft.com/office/drawing/2014/main" id="{66DFE11E-DB64-F3CA-ED6C-0BBE42569CC9}"/>
              </a:ext>
            </a:extLst>
          </p:cNvPr>
          <p:cNvSpPr txBox="1"/>
          <p:nvPr/>
        </p:nvSpPr>
        <p:spPr>
          <a:xfrm>
            <a:off x="927795" y="4070115"/>
            <a:ext cx="9932752" cy="1631216"/>
          </a:xfrm>
          <a:prstGeom prst="rect">
            <a:avLst/>
          </a:prstGeom>
          <a:noFill/>
        </p:spPr>
        <p:txBody>
          <a:bodyPr wrap="square" lIns="91440" tIns="45720" rIns="91440" bIns="45720" rtlCol="0" anchor="t">
            <a:spAutoFit/>
          </a:bodyPr>
          <a:lstStyle/>
          <a:p>
            <a:r>
              <a:rPr lang="en-US" sz="5000" dirty="0">
                <a:solidFill>
                  <a:schemeClr val="bg1"/>
                </a:solidFill>
                <a:latin typeface="Arial"/>
                <a:ea typeface="Calibri"/>
                <a:cs typeface="Calibri"/>
              </a:rPr>
              <a:t>Research Report Findings &amp; Stories from the Trenches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60957-EAD7-72FD-CE27-0B564083EFD2}"/>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4D6ED3F8-A5B6-038A-BD3C-2433CE0CACDA}"/>
              </a:ext>
            </a:extLst>
          </p:cNvPr>
          <p:cNvPicPr>
            <a:picLocks noChangeAspect="1"/>
          </p:cNvPicPr>
          <p:nvPr/>
        </p:nvPicPr>
        <p:blipFill>
          <a:blip r:embed="rId3">
            <a:extLst>
              <a:ext uri="{28A0092B-C50C-407E-A947-70E740481C1C}">
                <a14:useLocalDpi xmlns:a14="http://schemas.microsoft.com/office/drawing/2010/main" val="0"/>
              </a:ext>
            </a:extLst>
          </a:blip>
          <a:srcRect l="34916" r="34916"/>
          <a:stretch/>
        </p:blipFill>
        <p:spPr>
          <a:xfrm>
            <a:off x="1" y="0"/>
            <a:ext cx="5292971" cy="10287000"/>
          </a:xfrm>
          <a:prstGeom prst="rect">
            <a:avLst/>
          </a:prstGeom>
        </p:spPr>
      </p:pic>
      <p:sp>
        <p:nvSpPr>
          <p:cNvPr id="3" name="Text Placeholder 2">
            <a:extLst>
              <a:ext uri="{FF2B5EF4-FFF2-40B4-BE49-F238E27FC236}">
                <a16:creationId xmlns:a16="http://schemas.microsoft.com/office/drawing/2014/main" id="{CAFA43A6-8060-7668-0614-38203D1CC905}"/>
              </a:ext>
            </a:extLst>
          </p:cNvPr>
          <p:cNvSpPr>
            <a:spLocks noGrp="1"/>
          </p:cNvSpPr>
          <p:nvPr>
            <p:ph type="body" sz="quarter" idx="4294967295"/>
          </p:nvPr>
        </p:nvSpPr>
        <p:spPr>
          <a:xfrm>
            <a:off x="6065260" y="1813035"/>
            <a:ext cx="10948815" cy="6309042"/>
          </a:xfrm>
          <a:prstGeom prst="rect">
            <a:avLst/>
          </a:prstGeom>
        </p:spPr>
        <p:txBody>
          <a:bodyPr anchor="ctr">
            <a:noAutofit/>
          </a:bodyPr>
          <a:lstStyle/>
          <a:p>
            <a:pPr>
              <a:lnSpc>
                <a:spcPct val="150000"/>
              </a:lnSpc>
            </a:pPr>
            <a:r>
              <a:rPr lang="en-US" sz="2800" b="0" dirty="0">
                <a:latin typeface="Arial" panose="020B0604020202020204" pitchFamily="34" charset="0"/>
                <a:ea typeface="Inter Light"/>
                <a:cs typeface="Arial" panose="020B0604020202020204" pitchFamily="34" charset="0"/>
              </a:rPr>
              <a:t>30 years experience</a:t>
            </a:r>
          </a:p>
          <a:p>
            <a:pPr>
              <a:lnSpc>
                <a:spcPct val="150000"/>
              </a:lnSpc>
            </a:pPr>
            <a:r>
              <a:rPr lang="en-US" sz="2800" b="0" dirty="0">
                <a:latin typeface="Arial" panose="020B0604020202020204" pitchFamily="34" charset="0"/>
                <a:ea typeface="Inter Light"/>
                <a:cs typeface="Arial" panose="020B0604020202020204" pitchFamily="34" charset="0"/>
              </a:rPr>
              <a:t>Electronic Engineer</a:t>
            </a:r>
          </a:p>
          <a:p>
            <a:pPr>
              <a:lnSpc>
                <a:spcPct val="150000"/>
              </a:lnSpc>
            </a:pPr>
            <a:r>
              <a:rPr lang="en-US" sz="2800" b="0" dirty="0">
                <a:latin typeface="Arial" panose="020B0604020202020204" pitchFamily="34" charset="0"/>
                <a:ea typeface="Inter Light"/>
                <a:cs typeface="Arial" panose="020B0604020202020204" pitchFamily="34" charset="0"/>
              </a:rPr>
              <a:t>IC Designer</a:t>
            </a:r>
          </a:p>
          <a:p>
            <a:pPr>
              <a:lnSpc>
                <a:spcPct val="150000"/>
              </a:lnSpc>
            </a:pPr>
            <a:r>
              <a:rPr lang="en-US" sz="2800" b="0" dirty="0">
                <a:latin typeface="Arial" panose="020B0604020202020204" pitchFamily="34" charset="0"/>
                <a:ea typeface="Inter Light"/>
                <a:cs typeface="Arial" panose="020B0604020202020204" pitchFamily="34" charset="0"/>
              </a:rPr>
              <a:t>Systems Engineer</a:t>
            </a:r>
          </a:p>
          <a:p>
            <a:pPr>
              <a:lnSpc>
                <a:spcPct val="150000"/>
              </a:lnSpc>
            </a:pPr>
            <a:r>
              <a:rPr lang="en-US" sz="2800" b="0" dirty="0">
                <a:latin typeface="Arial" panose="020B0604020202020204" pitchFamily="34" charset="0"/>
                <a:ea typeface="Inter Light"/>
                <a:cs typeface="Arial" panose="020B0604020202020204" pitchFamily="34" charset="0"/>
              </a:rPr>
              <a:t>Cyber Security Solutions Consultant</a:t>
            </a:r>
          </a:p>
          <a:p>
            <a:pPr>
              <a:lnSpc>
                <a:spcPct val="150000"/>
              </a:lnSpc>
            </a:pPr>
            <a:r>
              <a:rPr lang="en-US" sz="2800" b="0" dirty="0">
                <a:latin typeface="Arial" panose="020B0604020202020204" pitchFamily="34" charset="0"/>
                <a:ea typeface="Inter Light"/>
                <a:cs typeface="Arial" panose="020B0604020202020204" pitchFamily="34" charset="0"/>
              </a:rPr>
              <a:t>Managing Executive at large System Integrator – Networks and Security</a:t>
            </a:r>
          </a:p>
          <a:p>
            <a:pPr>
              <a:lnSpc>
                <a:spcPct val="150000"/>
              </a:lnSpc>
            </a:pPr>
            <a:r>
              <a:rPr lang="en-US" sz="2800" b="0" dirty="0">
                <a:latin typeface="Arial" panose="020B0604020202020204" pitchFamily="34" charset="0"/>
                <a:ea typeface="Inter Light"/>
                <a:cs typeface="Arial" panose="020B0604020202020204" pitchFamily="34" charset="0"/>
              </a:rPr>
              <a:t>Associate Director Cyber Risk at Deloitte</a:t>
            </a:r>
          </a:p>
          <a:p>
            <a:pPr>
              <a:lnSpc>
                <a:spcPct val="150000"/>
              </a:lnSpc>
            </a:pPr>
            <a:r>
              <a:rPr lang="en-US" sz="2800" b="0" dirty="0">
                <a:latin typeface="Arial" panose="020B0604020202020204" pitchFamily="34" charset="0"/>
                <a:ea typeface="Inter Light"/>
                <a:cs typeface="Arial" panose="020B0604020202020204" pitchFamily="34" charset="0"/>
              </a:rPr>
              <a:t>Ivanti Sales Engineer</a:t>
            </a:r>
          </a:p>
        </p:txBody>
      </p:sp>
      <p:sp>
        <p:nvSpPr>
          <p:cNvPr id="6" name="TextBox 5">
            <a:extLst>
              <a:ext uri="{FF2B5EF4-FFF2-40B4-BE49-F238E27FC236}">
                <a16:creationId xmlns:a16="http://schemas.microsoft.com/office/drawing/2014/main" id="{BB6A5051-9613-3710-267F-2BAC51EC3BDC}"/>
              </a:ext>
            </a:extLst>
          </p:cNvPr>
          <p:cNvSpPr txBox="1"/>
          <p:nvPr/>
        </p:nvSpPr>
        <p:spPr>
          <a:xfrm>
            <a:off x="8200042" y="9514367"/>
            <a:ext cx="9309984" cy="323165"/>
          </a:xfrm>
          <a:prstGeom prst="rect">
            <a:avLst/>
          </a:prstGeom>
          <a:noFill/>
        </p:spPr>
        <p:txBody>
          <a:bodyPr wrap="square" lIns="137160" tIns="68580" rIns="137160" bIns="68580" rtlCol="0" anchor="b">
            <a:spAutoFit/>
          </a:bodyPr>
          <a:lstStyle/>
          <a:p>
            <a:pPr algn="r"/>
            <a:r>
              <a:rPr lang="en-ZA" sz="1200" i="1">
                <a:solidFill>
                  <a:schemeClr val="tx1">
                    <a:lumMod val="75000"/>
                    <a:lumOff val="25000"/>
                  </a:schemeClr>
                </a:solidFill>
                <a:latin typeface="Inter Italic"/>
                <a:cs typeface="Arial"/>
              </a:rPr>
              <a:t>Copyright © 2024, Ivanti. </a:t>
            </a:r>
            <a:r>
              <a:rPr lang="en-ZA" sz="1200" i="1" dirty="0">
                <a:solidFill>
                  <a:schemeClr val="tx1">
                    <a:lumMod val="75000"/>
                    <a:lumOff val="25000"/>
                  </a:schemeClr>
                </a:solidFill>
                <a:latin typeface="Inter Italic"/>
                <a:cs typeface="Arial"/>
              </a:rPr>
              <a:t>All rights reserved. 2024 Democratising IT Data Report. 07/24 DH</a:t>
            </a:r>
            <a:endParaRPr lang="en-ZA" sz="1500" i="1" dirty="0">
              <a:solidFill>
                <a:schemeClr val="tx1">
                  <a:lumMod val="75000"/>
                  <a:lumOff val="25000"/>
                </a:schemeClr>
              </a:solidFill>
              <a:ea typeface="Calibri"/>
              <a:cs typeface="Calibri"/>
            </a:endParaRPr>
          </a:p>
        </p:txBody>
      </p:sp>
      <p:sp>
        <p:nvSpPr>
          <p:cNvPr id="2" name="Text Placeholder 1">
            <a:extLst>
              <a:ext uri="{FF2B5EF4-FFF2-40B4-BE49-F238E27FC236}">
                <a16:creationId xmlns:a16="http://schemas.microsoft.com/office/drawing/2014/main" id="{F1BAFD98-F832-5E31-B7C7-36BD67E396A0}"/>
              </a:ext>
            </a:extLst>
          </p:cNvPr>
          <p:cNvSpPr>
            <a:spLocks noGrp="1"/>
          </p:cNvSpPr>
          <p:nvPr>
            <p:ph type="body" sz="quarter" idx="4294967295"/>
          </p:nvPr>
        </p:nvSpPr>
        <p:spPr>
          <a:xfrm>
            <a:off x="602118" y="4235339"/>
            <a:ext cx="4088735" cy="1464434"/>
          </a:xfrm>
          <a:prstGeom prst="rect">
            <a:avLst/>
          </a:prstGeom>
        </p:spPr>
        <p:txBody>
          <a:bodyPr anchor="ctr">
            <a:noAutofit/>
          </a:bodyPr>
          <a:lstStyle/>
          <a:p>
            <a:pPr marL="0" indent="0" algn="ctr">
              <a:buNone/>
            </a:pPr>
            <a:r>
              <a:rPr lang="en-US" sz="4800" dirty="0">
                <a:solidFill>
                  <a:schemeClr val="bg1"/>
                </a:solidFill>
                <a:latin typeface="Arial" panose="020B0604020202020204" pitchFamily="34" charset="0"/>
                <a:ea typeface="Inter Semi Bold" panose="020B0502030000000004" pitchFamily="34" charset="0"/>
                <a:cs typeface="Arial" panose="020B0604020202020204" pitchFamily="34" charset="0"/>
              </a:rPr>
              <a:t>About me</a:t>
            </a:r>
          </a:p>
        </p:txBody>
      </p:sp>
      <p:pic>
        <p:nvPicPr>
          <p:cNvPr id="5" name="Picture 4">
            <a:extLst>
              <a:ext uri="{FF2B5EF4-FFF2-40B4-BE49-F238E27FC236}">
                <a16:creationId xmlns:a16="http://schemas.microsoft.com/office/drawing/2014/main" id="{766B5FBB-8CA2-0901-4E0E-15C807B5CF42}"/>
              </a:ext>
            </a:extLst>
          </p:cNvPr>
          <p:cNvPicPr>
            <a:picLocks noChangeAspect="1"/>
          </p:cNvPicPr>
          <p:nvPr/>
        </p:nvPicPr>
        <p:blipFill>
          <a:blip r:embed="rId4"/>
          <a:stretch>
            <a:fillRect/>
          </a:stretch>
        </p:blipFill>
        <p:spPr>
          <a:xfrm>
            <a:off x="15285116" y="715304"/>
            <a:ext cx="2224910" cy="3265923"/>
          </a:xfrm>
          <a:prstGeom prst="rect">
            <a:avLst/>
          </a:prstGeom>
        </p:spPr>
      </p:pic>
    </p:spTree>
    <p:extLst>
      <p:ext uri="{BB962C8B-B14F-4D97-AF65-F5344CB8AC3E}">
        <p14:creationId xmlns:p14="http://schemas.microsoft.com/office/powerpoint/2010/main" val="276421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B4E0D-231C-6BDE-7AC8-B6E47371649F}"/>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7BE499FF-3734-6810-87AB-4839A4015EA6}"/>
              </a:ext>
            </a:extLst>
          </p:cNvPr>
          <p:cNvPicPr>
            <a:picLocks noChangeAspect="1"/>
          </p:cNvPicPr>
          <p:nvPr/>
        </p:nvPicPr>
        <p:blipFill>
          <a:blip r:embed="rId3">
            <a:extLst>
              <a:ext uri="{28A0092B-C50C-407E-A947-70E740481C1C}">
                <a14:useLocalDpi xmlns:a14="http://schemas.microsoft.com/office/drawing/2010/main" val="0"/>
              </a:ext>
            </a:extLst>
          </a:blip>
          <a:srcRect l="34916" r="34916"/>
          <a:stretch/>
        </p:blipFill>
        <p:spPr>
          <a:xfrm>
            <a:off x="1" y="0"/>
            <a:ext cx="5292971" cy="10287000"/>
          </a:xfrm>
          <a:prstGeom prst="rect">
            <a:avLst/>
          </a:prstGeom>
        </p:spPr>
      </p:pic>
      <p:sp>
        <p:nvSpPr>
          <p:cNvPr id="3" name="Text Placeholder 2">
            <a:extLst>
              <a:ext uri="{FF2B5EF4-FFF2-40B4-BE49-F238E27FC236}">
                <a16:creationId xmlns:a16="http://schemas.microsoft.com/office/drawing/2014/main" id="{63AB2A81-EB2E-94FA-B382-8553AB501FFE}"/>
              </a:ext>
            </a:extLst>
          </p:cNvPr>
          <p:cNvSpPr>
            <a:spLocks noGrp="1"/>
          </p:cNvSpPr>
          <p:nvPr>
            <p:ph type="body" sz="quarter" idx="4294967295"/>
          </p:nvPr>
        </p:nvSpPr>
        <p:spPr>
          <a:xfrm>
            <a:off x="6052008" y="1469985"/>
            <a:ext cx="10948815" cy="6995142"/>
          </a:xfrm>
          <a:prstGeom prst="rect">
            <a:avLst/>
          </a:prstGeom>
        </p:spPr>
        <p:txBody>
          <a:bodyPr anchor="ctr">
            <a:noAutofit/>
          </a:bodyPr>
          <a:lstStyle/>
          <a:p>
            <a:pPr marL="0" indent="0">
              <a:lnSpc>
                <a:spcPct val="150000"/>
              </a:lnSpc>
              <a:buNone/>
            </a:pPr>
            <a:r>
              <a:rPr lang="en-US" sz="2200" b="0">
                <a:latin typeface="Arial" panose="020B0604020202020204" pitchFamily="34" charset="0"/>
                <a:cs typeface="Arial" panose="020B0604020202020204" pitchFamily="34" charset="0"/>
              </a:rPr>
              <a:t>This report is based in part on two surveys conducted by Ivanti in late 2023 and early 2024: “</a:t>
            </a:r>
            <a:r>
              <a:rPr lang="en-US" sz="2200" b="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2024 Everywhere Work Report: Empowering Flexible Work</a:t>
            </a:r>
            <a:r>
              <a:rPr lang="en-US" sz="2200" b="0">
                <a:latin typeface="Arial" panose="020B0604020202020204" pitchFamily="34" charset="0"/>
                <a:cs typeface="Arial" panose="020B0604020202020204" pitchFamily="34" charset="0"/>
              </a:rPr>
              <a:t>” and “ </a:t>
            </a:r>
            <a:r>
              <a:rPr lang="en-US" sz="2200" b="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2024 State of Cybersecurity: Inflection Point.</a:t>
            </a:r>
            <a:r>
              <a:rPr lang="en-US" sz="2200" b="0">
                <a:latin typeface="Arial" panose="020B0604020202020204" pitchFamily="34" charset="0"/>
                <a:cs typeface="Arial" panose="020B0604020202020204" pitchFamily="34" charset="0"/>
              </a:rPr>
              <a:t>” In total, these two studies surveyed 15,000 executive leaders, IT professionals, security professionals and office workers. This report looks specifically at the 3,059 leaders, IT professionals and security professionals surveyed across the two studies.</a:t>
            </a:r>
          </a:p>
          <a:p>
            <a:pPr marL="0" indent="0">
              <a:lnSpc>
                <a:spcPct val="150000"/>
              </a:lnSpc>
              <a:buNone/>
            </a:pPr>
            <a:endParaRPr lang="en-US" sz="2200" b="0">
              <a:latin typeface="Arial" panose="020B0604020202020204" pitchFamily="34" charset="0"/>
              <a:cs typeface="Arial" panose="020B0604020202020204" pitchFamily="34" charset="0"/>
            </a:endParaRPr>
          </a:p>
          <a:p>
            <a:pPr marL="0" indent="0">
              <a:lnSpc>
                <a:spcPct val="150000"/>
              </a:lnSpc>
              <a:buNone/>
            </a:pPr>
            <a:r>
              <a:rPr lang="en-US" sz="2200" b="0">
                <a:latin typeface="Arial" panose="020B0604020202020204" pitchFamily="34" charset="0"/>
                <a:cs typeface="Arial" panose="020B0604020202020204" pitchFamily="34" charset="0"/>
              </a:rPr>
              <a:t>These studies were administered by </a:t>
            </a:r>
            <a:r>
              <a:rPr lang="en-US" sz="2200" b="0" err="1">
                <a:latin typeface="Arial" panose="020B0604020202020204" pitchFamily="34" charset="0"/>
                <a:cs typeface="Arial" panose="020B0604020202020204" pitchFamily="34" charset="0"/>
              </a:rPr>
              <a:t>Ravn</a:t>
            </a:r>
            <a:r>
              <a:rPr lang="en-US" sz="2200" b="0">
                <a:latin typeface="Arial" panose="020B0604020202020204" pitchFamily="34" charset="0"/>
                <a:cs typeface="Arial" panose="020B0604020202020204" pitchFamily="34" charset="0"/>
              </a:rPr>
              <a:t> Research, and panelists were recruited by MSI Advanced Customer Insights. Survey results are unweighted. Further details by country are available by request.</a:t>
            </a:r>
          </a:p>
          <a:p>
            <a:pPr marL="0" indent="0">
              <a:lnSpc>
                <a:spcPct val="150000"/>
              </a:lnSpc>
              <a:buNone/>
            </a:pPr>
            <a:endParaRPr lang="en-US" sz="2200" b="0">
              <a:latin typeface="Arial" panose="020B0604020202020204" pitchFamily="34" charset="0"/>
              <a:ea typeface="Inter Light" panose="02000403000000020004" pitchFamily="2" charset="0"/>
              <a:cs typeface="Arial" panose="020B0604020202020204" pitchFamily="34" charset="0"/>
            </a:endParaRPr>
          </a:p>
          <a:p>
            <a:pPr marL="0" indent="0">
              <a:lnSpc>
                <a:spcPct val="150000"/>
              </a:lnSpc>
              <a:buNone/>
            </a:pPr>
            <a:r>
              <a:rPr lang="en-US" sz="2200" b="0">
                <a:latin typeface="Arial" panose="020B0604020202020204" pitchFamily="34" charset="0"/>
                <a:ea typeface="Inter Light"/>
                <a:cs typeface="Arial" panose="020B0604020202020204" pitchFamily="34" charset="0"/>
              </a:rPr>
              <a:t>For more Ivanti research on IT, security and the future of work, </a:t>
            </a:r>
            <a:br>
              <a:rPr lang="en-US" sz="2200" b="0">
                <a:latin typeface="Arial" panose="020B0604020202020204" pitchFamily="34" charset="0"/>
                <a:ea typeface="Inter Light"/>
                <a:cs typeface="Arial" panose="020B0604020202020204" pitchFamily="34" charset="0"/>
              </a:rPr>
            </a:br>
            <a:r>
              <a:rPr lang="en-US" sz="2200" b="0">
                <a:latin typeface="Arial" panose="020B0604020202020204" pitchFamily="34" charset="0"/>
                <a:ea typeface="Inter Light"/>
                <a:cs typeface="Arial" panose="020B0604020202020204" pitchFamily="34" charset="0"/>
              </a:rPr>
              <a:t>visit </a:t>
            </a:r>
            <a:r>
              <a:rPr lang="en-US" sz="2200" b="0">
                <a:latin typeface="Arial" panose="020B0604020202020204" pitchFamily="34" charset="0"/>
                <a:ea typeface="Inter Light"/>
                <a:cs typeface="Arial" panose="020B0604020202020204" pitchFamily="34" charset="0"/>
                <a:hlinkClick r:id="rId6">
                  <a:extLst>
                    <a:ext uri="{A12FA001-AC4F-418D-AE19-62706E023703}">
                      <ahyp:hlinkClr xmlns:ahyp="http://schemas.microsoft.com/office/drawing/2018/hyperlinkcolor" val="tx"/>
                    </a:ext>
                  </a:extLst>
                </a:hlinkClick>
              </a:rPr>
              <a:t>ivanti.com/research</a:t>
            </a:r>
            <a:r>
              <a:rPr lang="en-US" sz="2200" b="0">
                <a:latin typeface="Arial" panose="020B0604020202020204" pitchFamily="34" charset="0"/>
                <a:ea typeface="Inter Light"/>
                <a:cs typeface="Arial" panose="020B0604020202020204" pitchFamily="34" charset="0"/>
              </a:rPr>
              <a:t>.</a:t>
            </a:r>
          </a:p>
        </p:txBody>
      </p:sp>
      <p:sp>
        <p:nvSpPr>
          <p:cNvPr id="6" name="TextBox 5">
            <a:extLst>
              <a:ext uri="{FF2B5EF4-FFF2-40B4-BE49-F238E27FC236}">
                <a16:creationId xmlns:a16="http://schemas.microsoft.com/office/drawing/2014/main" id="{B66D8FE0-5CC5-0DB5-BFC0-456CA1F09DFC}"/>
              </a:ext>
            </a:extLst>
          </p:cNvPr>
          <p:cNvSpPr txBox="1"/>
          <p:nvPr/>
        </p:nvSpPr>
        <p:spPr>
          <a:xfrm>
            <a:off x="8200042" y="9514367"/>
            <a:ext cx="9309984" cy="323165"/>
          </a:xfrm>
          <a:prstGeom prst="rect">
            <a:avLst/>
          </a:prstGeom>
          <a:noFill/>
        </p:spPr>
        <p:txBody>
          <a:bodyPr wrap="square" lIns="137160" tIns="68580" rIns="137160" bIns="68580" rtlCol="0" anchor="b">
            <a:spAutoFit/>
          </a:bodyPr>
          <a:lstStyle/>
          <a:p>
            <a:pPr algn="r"/>
            <a:r>
              <a:rPr lang="en-ZA" sz="1200" i="1">
                <a:solidFill>
                  <a:schemeClr val="tx1">
                    <a:lumMod val="75000"/>
                    <a:lumOff val="25000"/>
                  </a:schemeClr>
                </a:solidFill>
                <a:latin typeface="Inter Italic"/>
                <a:cs typeface="Arial"/>
              </a:rPr>
              <a:t>Copyright © 2024, Ivanti. </a:t>
            </a:r>
            <a:r>
              <a:rPr lang="en-ZA" sz="1200" i="1" dirty="0">
                <a:solidFill>
                  <a:schemeClr val="tx1">
                    <a:lumMod val="75000"/>
                    <a:lumOff val="25000"/>
                  </a:schemeClr>
                </a:solidFill>
                <a:latin typeface="Inter Italic"/>
                <a:cs typeface="Arial"/>
              </a:rPr>
              <a:t>All rights reserved. 2024 Democratising IT Data Report. 07/24 DH</a:t>
            </a:r>
            <a:endParaRPr lang="en-ZA" sz="1500" i="1" dirty="0">
              <a:solidFill>
                <a:schemeClr val="tx1">
                  <a:lumMod val="75000"/>
                  <a:lumOff val="25000"/>
                </a:schemeClr>
              </a:solidFill>
              <a:ea typeface="Calibri"/>
              <a:cs typeface="Calibri"/>
            </a:endParaRPr>
          </a:p>
        </p:txBody>
      </p:sp>
      <p:sp>
        <p:nvSpPr>
          <p:cNvPr id="2" name="Text Placeholder 1">
            <a:extLst>
              <a:ext uri="{FF2B5EF4-FFF2-40B4-BE49-F238E27FC236}">
                <a16:creationId xmlns:a16="http://schemas.microsoft.com/office/drawing/2014/main" id="{90149043-CECF-3CA3-8F81-BE78D52CD8C0}"/>
              </a:ext>
            </a:extLst>
          </p:cNvPr>
          <p:cNvSpPr>
            <a:spLocks noGrp="1"/>
          </p:cNvSpPr>
          <p:nvPr>
            <p:ph type="body" sz="quarter" idx="4294967295"/>
          </p:nvPr>
        </p:nvSpPr>
        <p:spPr>
          <a:xfrm>
            <a:off x="602118" y="4235339"/>
            <a:ext cx="4088735" cy="1464434"/>
          </a:xfrm>
          <a:prstGeom prst="rect">
            <a:avLst/>
          </a:prstGeom>
        </p:spPr>
        <p:txBody>
          <a:bodyPr anchor="ctr">
            <a:noAutofit/>
          </a:bodyPr>
          <a:lstStyle/>
          <a:p>
            <a:pPr marL="0" indent="0" algn="ctr">
              <a:buNone/>
            </a:pPr>
            <a:r>
              <a:rPr lang="en-US" sz="4800" dirty="0">
                <a:solidFill>
                  <a:schemeClr val="bg1"/>
                </a:solidFill>
                <a:latin typeface="Arial" panose="020B0604020202020204" pitchFamily="34" charset="0"/>
                <a:ea typeface="Inter Semi Bold" panose="020B0502030000000004" pitchFamily="34" charset="0"/>
                <a:cs typeface="Arial" panose="020B0604020202020204" pitchFamily="34" charset="0"/>
              </a:rPr>
              <a:t>About the research</a:t>
            </a:r>
          </a:p>
        </p:txBody>
      </p:sp>
    </p:spTree>
    <p:extLst>
      <p:ext uri="{BB962C8B-B14F-4D97-AF65-F5344CB8AC3E}">
        <p14:creationId xmlns:p14="http://schemas.microsoft.com/office/powerpoint/2010/main" val="84078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2" name="Summary Zoom 1">
                <a:extLst>
                  <a:ext uri="{FF2B5EF4-FFF2-40B4-BE49-F238E27FC236}">
                    <a16:creationId xmlns:a16="http://schemas.microsoft.com/office/drawing/2014/main" id="{7519EDEF-4A1B-96C8-4ED1-BA8ED2F5FF9E}"/>
                  </a:ext>
                </a:extLst>
              </p:cNvPr>
              <p:cNvGraphicFramePr>
                <a:graphicFrameLocks noChangeAspect="1"/>
              </p:cNvGraphicFramePr>
              <p:nvPr>
                <p:extLst>
                  <p:ext uri="{D42A27DB-BD31-4B8C-83A1-F6EECF244321}">
                    <p14:modId xmlns:p14="http://schemas.microsoft.com/office/powerpoint/2010/main" val="1790011884"/>
                  </p:ext>
                </p:extLst>
              </p:nvPr>
            </p:nvGraphicFramePr>
            <p:xfrm>
              <a:off x="3048000" y="1836746"/>
              <a:ext cx="12192000" cy="8128000"/>
            </p:xfrm>
            <a:graphic>
              <a:graphicData uri="http://schemas.microsoft.com/office/powerpoint/2016/summaryzoom">
                <psuz:summaryZm>
                  <psuz:summaryZmObj sectionId="{E6FC5443-EDA5-4253-B4E6-18D6EE1D8FE7}" offsetFactorX="-28125" offsetFactorY="-9043" scaleFactorX="54815" scaleFactorY="54815">
                    <psuz:zmPr id="{55E3C5B4-BBBE-437A-9FD8-290884BB9CCF}" transitionDur="1000">
                      <p166:blipFill xmlns:p166="http://schemas.microsoft.com/office/powerpoint/2016/6/main">
                        <a:blip r:embed="rId2"/>
                        <a:stretch>
                          <a:fillRect/>
                        </a:stretch>
                      </p166:blipFill>
                      <p166:spPr xmlns:p166="http://schemas.microsoft.com/office/powerpoint/2016/6/main">
                        <a:xfrm flipV="1">
                          <a:off x="203200" y="1293178"/>
                          <a:ext cx="3007362" cy="1691640"/>
                        </a:xfrm>
                        <a:prstGeom prst="rect">
                          <a:avLst/>
                        </a:prstGeom>
                        <a:ln w="3175">
                          <a:solidFill>
                            <a:prstClr val="ltGray"/>
                          </a:solidFill>
                        </a:ln>
                      </p166:spPr>
                    </psuz:zmPr>
                  </psuz:summaryZmObj>
                  <psuz:summaryZmObj sectionId="{255E90B8-CD46-46E1-80C9-C70EBB063C1E}" offsetFactorX="-51875" offsetFactorY="110975" scaleFactorX="47500" scaleFactorY="47500">
                    <psuz:zmPr id="{A13D5ACE-5E47-4490-AF96-38C6B9E1A850}" transitionDur="1000">
                      <p166:blipFill xmlns:p166="http://schemas.microsoft.com/office/powerpoint/2016/6/main">
                        <a:blip r:embed="rId3"/>
                        <a:stretch>
                          <a:fillRect/>
                        </a:stretch>
                      </p166:blipFill>
                      <p166:spPr xmlns:p166="http://schemas.microsoft.com/office/powerpoint/2016/6/main">
                        <a:xfrm>
                          <a:off x="4792979" y="5109925"/>
                          <a:ext cx="2606040" cy="1465898"/>
                        </a:xfrm>
                        <a:prstGeom prst="rect">
                          <a:avLst/>
                        </a:prstGeom>
                        <a:ln w="3175">
                          <a:solidFill>
                            <a:prstClr val="ltGray"/>
                          </a:solidFill>
                        </a:ln>
                      </p166:spPr>
                    </psuz:zmPr>
                  </psuz:summaryZmObj>
                  <psuz:summaryZmObj sectionId="{A2204899-150B-40A7-9E66-D0E1315E0654}" offsetFactorX="129481" offsetFactorY="-107485" scaleFactorX="48021" scaleFactorY="48021">
                    <psuz:zmPr id="{D4F1E5C5-3E9C-4489-A313-CBD5BF4ACD3E}" transitionDur="1000">
                      <p166:blipFill xmlns:p166="http://schemas.microsoft.com/office/powerpoint/2016/6/main">
                        <a:blip r:embed="rId4"/>
                        <a:stretch>
                          <a:fillRect/>
                        </a:stretch>
                      </p166:blipFill>
                      <p166:spPr xmlns:p166="http://schemas.microsoft.com/office/powerpoint/2016/6/main">
                        <a:xfrm>
                          <a:off x="9036476" y="1651852"/>
                          <a:ext cx="2634616" cy="1481972"/>
                        </a:xfrm>
                        <a:prstGeom prst="rect">
                          <a:avLst/>
                        </a:prstGeom>
                        <a:ln w="3175">
                          <a:solidFill>
                            <a:prstClr val="ltGray"/>
                          </a:solidFill>
                        </a:ln>
                      </p166:spPr>
                    </psuz:zmPr>
                  </psuz:summaryZmObj>
                  <psuz:gridLayout/>
                </psuz:summaryZm>
              </a:graphicData>
            </a:graphic>
          </p:graphicFrame>
        </mc:Choice>
        <mc:Fallback>
          <p:grpSp>
            <p:nvGrpSpPr>
              <p:cNvPr id="2" name="Summary Zoom 1">
                <a:extLst>
                  <a:ext uri="{FF2B5EF4-FFF2-40B4-BE49-F238E27FC236}">
                    <a16:creationId xmlns:a16="http://schemas.microsoft.com/office/drawing/2014/main" id="{7519EDEF-4A1B-96C8-4ED1-BA8ED2F5FF9E}"/>
                  </a:ext>
                </a:extLst>
              </p:cNvPr>
              <p:cNvGrpSpPr>
                <a:grpSpLocks noGrp="1" noUngrp="1" noRot="1" noChangeAspect="1" noMove="1" noResize="1"/>
              </p:cNvGrpSpPr>
              <p:nvPr/>
            </p:nvGrpSpPr>
            <p:grpSpPr>
              <a:xfrm>
                <a:off x="3048000" y="1836746"/>
                <a:ext cx="12192000" cy="8128000"/>
                <a:chOff x="3048000" y="1836746"/>
                <a:chExt cx="12192000" cy="8128000"/>
              </a:xfrm>
            </p:grpSpPr>
            <p:pic>
              <p:nvPicPr>
                <p:cNvPr id="11" name="Picture 11">
                  <a:hlinkClick r:id="rId5" action="ppaction://hlinksldjump"/>
                </p:cNvPr>
                <p:cNvPicPr>
                  <a:picLocks noSelect="1" noRot="1" noChangeAspect="1" noMove="1" noResize="1" noEditPoints="1" noAdjustHandles="1" noChangeArrowheads="1" noChangeShapeType="1"/>
                </p:cNvPicPr>
                <p:nvPr/>
              </p:nvPicPr>
              <p:blipFill>
                <a:blip r:embed="rId2"/>
                <a:stretch>
                  <a:fillRect/>
                </a:stretch>
              </p:blipFill>
              <p:spPr>
                <a:xfrm flipV="1">
                  <a:off x="3251200" y="3129924"/>
                  <a:ext cx="3007362" cy="1691640"/>
                </a:xfrm>
                <a:prstGeom prst="rect">
                  <a:avLst/>
                </a:prstGeom>
                <a:ln w="3175">
                  <a:solidFill>
                    <a:prstClr val="ltGray"/>
                  </a:solidFill>
                </a:ln>
              </p:spPr>
            </p:pic>
            <p:pic>
              <p:nvPicPr>
                <p:cNvPr id="12" name="Picture 12">
                  <a:hlinkClick r:id="rId6"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7840979" y="6946671"/>
                  <a:ext cx="2606040" cy="1465898"/>
                </a:xfrm>
                <a:prstGeom prst="rect">
                  <a:avLst/>
                </a:prstGeom>
                <a:ln w="3175">
                  <a:solidFill>
                    <a:prstClr val="ltGray"/>
                  </a:solidFill>
                </a:ln>
              </p:spPr>
            </p:pic>
            <p:pic>
              <p:nvPicPr>
                <p:cNvPr id="13" name="Picture 13">
                  <a:hlinkClick r:id="rId7"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12084476" y="3488598"/>
                  <a:ext cx="2634616" cy="1481972"/>
                </a:xfrm>
                <a:prstGeom prst="rect">
                  <a:avLst/>
                </a:prstGeom>
                <a:ln w="3175">
                  <a:solidFill>
                    <a:prstClr val="ltGray"/>
                  </a:solidFill>
                </a:ln>
              </p:spPr>
            </p:pic>
          </p:grpSp>
        </mc:Fallback>
      </mc:AlternateContent>
      <p:cxnSp>
        <p:nvCxnSpPr>
          <p:cNvPr id="3" name="Straight Arrow Connector 2">
            <a:extLst>
              <a:ext uri="{FF2B5EF4-FFF2-40B4-BE49-F238E27FC236}">
                <a16:creationId xmlns:a16="http://schemas.microsoft.com/office/drawing/2014/main" id="{473E485A-3D87-4893-AFFC-A119E2EC6B0E}"/>
              </a:ext>
            </a:extLst>
          </p:cNvPr>
          <p:cNvCxnSpPr/>
          <p:nvPr/>
        </p:nvCxnSpPr>
        <p:spPr>
          <a:xfrm>
            <a:off x="2028825" y="5900746"/>
            <a:ext cx="14330363" cy="0"/>
          </a:xfrm>
          <a:prstGeom prst="straightConnector1">
            <a:avLst/>
          </a:prstGeom>
          <a:ln w="111125">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BF15341-95B1-8B99-A022-62CD26551E7F}"/>
              </a:ext>
            </a:extLst>
          </p:cNvPr>
          <p:cNvSpPr txBox="1"/>
          <p:nvPr/>
        </p:nvSpPr>
        <p:spPr>
          <a:xfrm>
            <a:off x="3116935" y="6008733"/>
            <a:ext cx="2930867" cy="523220"/>
          </a:xfrm>
          <a:prstGeom prst="rect">
            <a:avLst/>
          </a:prstGeom>
          <a:noFill/>
        </p:spPr>
        <p:txBody>
          <a:bodyPr wrap="none" rtlCol="0">
            <a:spAutoFit/>
          </a:bodyPr>
          <a:lstStyle/>
          <a:p>
            <a:r>
              <a:rPr lang="en-ZA" sz="2800" dirty="0">
                <a:solidFill>
                  <a:schemeClr val="bg1"/>
                </a:solidFill>
              </a:rPr>
              <a:t>Why Democratise?</a:t>
            </a:r>
          </a:p>
        </p:txBody>
      </p:sp>
      <p:sp>
        <p:nvSpPr>
          <p:cNvPr id="5" name="TextBox 4">
            <a:extLst>
              <a:ext uri="{FF2B5EF4-FFF2-40B4-BE49-F238E27FC236}">
                <a16:creationId xmlns:a16="http://schemas.microsoft.com/office/drawing/2014/main" id="{3F3C5BEB-EB2D-8CE8-8BB1-0BCAD6488E7C}"/>
              </a:ext>
            </a:extLst>
          </p:cNvPr>
          <p:cNvSpPr txBox="1"/>
          <p:nvPr/>
        </p:nvSpPr>
        <p:spPr>
          <a:xfrm>
            <a:off x="7708673" y="5335619"/>
            <a:ext cx="2936125" cy="523220"/>
          </a:xfrm>
          <a:prstGeom prst="rect">
            <a:avLst/>
          </a:prstGeom>
          <a:noFill/>
        </p:spPr>
        <p:txBody>
          <a:bodyPr wrap="none" rtlCol="0">
            <a:spAutoFit/>
          </a:bodyPr>
          <a:lstStyle/>
          <a:p>
            <a:r>
              <a:rPr lang="en-ZA" sz="2800" dirty="0">
                <a:solidFill>
                  <a:schemeClr val="bg1"/>
                </a:solidFill>
              </a:rPr>
              <a:t>How Democratise?</a:t>
            </a:r>
          </a:p>
        </p:txBody>
      </p:sp>
      <p:sp>
        <p:nvSpPr>
          <p:cNvPr id="6" name="TextBox 5">
            <a:extLst>
              <a:ext uri="{FF2B5EF4-FFF2-40B4-BE49-F238E27FC236}">
                <a16:creationId xmlns:a16="http://schemas.microsoft.com/office/drawing/2014/main" id="{3A6AD44D-0F85-1056-4B8A-627620E21866}"/>
              </a:ext>
            </a:extLst>
          </p:cNvPr>
          <p:cNvSpPr txBox="1"/>
          <p:nvPr/>
        </p:nvSpPr>
        <p:spPr>
          <a:xfrm>
            <a:off x="11831704" y="6008733"/>
            <a:ext cx="3219023" cy="523220"/>
          </a:xfrm>
          <a:prstGeom prst="rect">
            <a:avLst/>
          </a:prstGeom>
          <a:noFill/>
        </p:spPr>
        <p:txBody>
          <a:bodyPr wrap="none" rtlCol="0">
            <a:spAutoFit/>
          </a:bodyPr>
          <a:lstStyle/>
          <a:p>
            <a:r>
              <a:rPr lang="en-ZA" sz="2800" dirty="0">
                <a:solidFill>
                  <a:schemeClr val="bg1"/>
                </a:solidFill>
              </a:rPr>
              <a:t>How Ivanti can help?</a:t>
            </a:r>
          </a:p>
        </p:txBody>
      </p:sp>
      <p:cxnSp>
        <p:nvCxnSpPr>
          <p:cNvPr id="7" name="Straight Connector 6">
            <a:extLst>
              <a:ext uri="{FF2B5EF4-FFF2-40B4-BE49-F238E27FC236}">
                <a16:creationId xmlns:a16="http://schemas.microsoft.com/office/drawing/2014/main" id="{D95DFFD1-64B7-DEC0-8ED0-B83FA17B1D14}"/>
              </a:ext>
            </a:extLst>
          </p:cNvPr>
          <p:cNvCxnSpPr>
            <a:cxnSpLocks/>
          </p:cNvCxnSpPr>
          <p:nvPr/>
        </p:nvCxnSpPr>
        <p:spPr>
          <a:xfrm flipV="1">
            <a:off x="4576872" y="5337699"/>
            <a:ext cx="0" cy="563047"/>
          </a:xfrm>
          <a:prstGeom prst="line">
            <a:avLst/>
          </a:prstGeom>
          <a:ln w="95250">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1B755D-C4E1-E719-7B80-4D5A138A170F}"/>
              </a:ext>
            </a:extLst>
          </p:cNvPr>
          <p:cNvCxnSpPr/>
          <p:nvPr/>
        </p:nvCxnSpPr>
        <p:spPr>
          <a:xfrm>
            <a:off x="9146381" y="5887767"/>
            <a:ext cx="0" cy="495857"/>
          </a:xfrm>
          <a:prstGeom prst="line">
            <a:avLst/>
          </a:prstGeom>
          <a:ln w="95250">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5355366-ACD7-0C2B-9345-29D147E0FC62}"/>
              </a:ext>
            </a:extLst>
          </p:cNvPr>
          <p:cNvCxnSpPr>
            <a:cxnSpLocks/>
          </p:cNvCxnSpPr>
          <p:nvPr/>
        </p:nvCxnSpPr>
        <p:spPr>
          <a:xfrm flipV="1">
            <a:off x="13401784" y="5337699"/>
            <a:ext cx="0" cy="563047"/>
          </a:xfrm>
          <a:prstGeom prst="line">
            <a:avLst/>
          </a:prstGeom>
          <a:ln w="95250">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96781D6-C753-35C3-63EC-8B2CD3862752}"/>
              </a:ext>
            </a:extLst>
          </p:cNvPr>
          <p:cNvSpPr txBox="1"/>
          <p:nvPr/>
        </p:nvSpPr>
        <p:spPr>
          <a:xfrm>
            <a:off x="6953914" y="1029802"/>
            <a:ext cx="4072397" cy="1015663"/>
          </a:xfrm>
          <a:prstGeom prst="rect">
            <a:avLst/>
          </a:prstGeom>
          <a:noFill/>
        </p:spPr>
        <p:txBody>
          <a:bodyPr wrap="none" rtlCol="0">
            <a:spAutoFit/>
          </a:bodyPr>
          <a:lstStyle/>
          <a:p>
            <a:r>
              <a:rPr lang="en-ZA" sz="6000" dirty="0">
                <a:solidFill>
                  <a:schemeClr val="bg1"/>
                </a:solidFill>
              </a:rPr>
              <a:t>My storyline</a:t>
            </a:r>
          </a:p>
        </p:txBody>
      </p:sp>
    </p:spTree>
    <p:extLst>
      <p:ext uri="{BB962C8B-B14F-4D97-AF65-F5344CB8AC3E}">
        <p14:creationId xmlns:p14="http://schemas.microsoft.com/office/powerpoint/2010/main" val="2734413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D888F0-F054-8E50-5114-3F53B6A221D3}"/>
              </a:ext>
            </a:extLst>
          </p:cNvPr>
          <p:cNvSpPr/>
          <p:nvPr/>
        </p:nvSpPr>
        <p:spPr>
          <a:xfrm>
            <a:off x="1" y="0"/>
            <a:ext cx="18287999" cy="296442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itle 5">
            <a:extLst>
              <a:ext uri="{FF2B5EF4-FFF2-40B4-BE49-F238E27FC236}">
                <a16:creationId xmlns:a16="http://schemas.microsoft.com/office/drawing/2014/main" id="{5C67CAF3-CCAF-D303-F592-E754628075A3}"/>
              </a:ext>
            </a:extLst>
          </p:cNvPr>
          <p:cNvSpPr txBox="1">
            <a:spLocks/>
          </p:cNvSpPr>
          <p:nvPr/>
        </p:nvSpPr>
        <p:spPr>
          <a:xfrm>
            <a:off x="2258852" y="436921"/>
            <a:ext cx="12729355" cy="940172"/>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ZA" sz="4400" dirty="0">
                <a:solidFill>
                  <a:srgbClr val="4E0389"/>
                </a:solidFill>
                <a:latin typeface="Arial"/>
                <a:ea typeface="Inter Light"/>
                <a:cs typeface="Arial"/>
              </a:rPr>
              <a:t>Democratising</a:t>
            </a:r>
            <a:r>
              <a:rPr lang="en-US" sz="4400" dirty="0">
                <a:solidFill>
                  <a:srgbClr val="4E0389"/>
                </a:solidFill>
                <a:latin typeface="Arial"/>
                <a:ea typeface="Inter Light"/>
                <a:cs typeface="Arial"/>
              </a:rPr>
              <a:t> IT Data - Why it matters</a:t>
            </a:r>
            <a:br>
              <a:rPr lang="en-US" sz="4400" b="0" dirty="0">
                <a:ea typeface="Inter Light" panose="02000403000000020004" pitchFamily="2" charset="0"/>
              </a:rPr>
            </a:br>
            <a:endParaRPr lang="en-US" sz="4000" dirty="0"/>
          </a:p>
        </p:txBody>
      </p:sp>
      <p:sp>
        <p:nvSpPr>
          <p:cNvPr id="7" name="Title 5">
            <a:extLst>
              <a:ext uri="{FF2B5EF4-FFF2-40B4-BE49-F238E27FC236}">
                <a16:creationId xmlns:a16="http://schemas.microsoft.com/office/drawing/2014/main" id="{7619B00B-CA09-09B9-E078-92AD2BACAC42}"/>
              </a:ext>
            </a:extLst>
          </p:cNvPr>
          <p:cNvSpPr txBox="1">
            <a:spLocks/>
          </p:cNvSpPr>
          <p:nvPr/>
        </p:nvSpPr>
        <p:spPr>
          <a:xfrm>
            <a:off x="973393" y="1445344"/>
            <a:ext cx="16400206" cy="940172"/>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US" sz="3200" b="0" dirty="0">
                <a:latin typeface="Arial"/>
                <a:cs typeface="Arial"/>
              </a:rPr>
              <a:t>When     cannot readily access data, it negatively impacts everything from </a:t>
            </a:r>
            <a:br>
              <a:rPr lang="en-US" sz="3200" b="0" dirty="0">
                <a:latin typeface="Arial"/>
                <a:cs typeface="Arial"/>
              </a:rPr>
            </a:br>
            <a:r>
              <a:rPr lang="en-US" sz="3200" b="0" dirty="0">
                <a:latin typeface="Arial"/>
                <a:cs typeface="Arial"/>
              </a:rPr>
              <a:t>employee satisfaction to operational efficiency to business innovation.</a:t>
            </a:r>
            <a:endParaRPr lang="en-US" sz="3200" dirty="0"/>
          </a:p>
          <a:p>
            <a:pPr algn="ctr">
              <a:lnSpc>
                <a:spcPct val="100000"/>
              </a:lnSpc>
            </a:pPr>
            <a:endParaRPr lang="en-US" sz="3200" dirty="0"/>
          </a:p>
        </p:txBody>
      </p:sp>
      <p:pic>
        <p:nvPicPr>
          <p:cNvPr id="8" name="Picture 7">
            <a:extLst>
              <a:ext uri="{FF2B5EF4-FFF2-40B4-BE49-F238E27FC236}">
                <a16:creationId xmlns:a16="http://schemas.microsoft.com/office/drawing/2014/main" id="{CFC7906D-360F-990C-CF81-D0502A365B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5908" y="3305449"/>
            <a:ext cx="13951975" cy="6358395"/>
          </a:xfrm>
          <a:prstGeom prst="rect">
            <a:avLst/>
          </a:prstGeom>
        </p:spPr>
      </p:pic>
      <p:sp>
        <p:nvSpPr>
          <p:cNvPr id="3" name="TextBox 2">
            <a:extLst>
              <a:ext uri="{FF2B5EF4-FFF2-40B4-BE49-F238E27FC236}">
                <a16:creationId xmlns:a16="http://schemas.microsoft.com/office/drawing/2014/main" id="{6F6C33EA-8736-1C79-E8A8-A2FBCCBA07C8}"/>
              </a:ext>
            </a:extLst>
          </p:cNvPr>
          <p:cNvSpPr txBox="1"/>
          <p:nvPr/>
        </p:nvSpPr>
        <p:spPr>
          <a:xfrm>
            <a:off x="3571762" y="1403294"/>
            <a:ext cx="548548" cy="584775"/>
          </a:xfrm>
          <a:prstGeom prst="rect">
            <a:avLst/>
          </a:prstGeom>
          <a:noFill/>
        </p:spPr>
        <p:txBody>
          <a:bodyPr wrap="none" rtlCol="0">
            <a:spAutoFit/>
          </a:bodyPr>
          <a:lstStyle/>
          <a:p>
            <a:r>
              <a:rPr lang="en-ZA" sz="3200" dirty="0">
                <a:latin typeface="Arial" panose="020B0604020202020204" pitchFamily="34" charset="0"/>
                <a:cs typeface="Arial" panose="020B0604020202020204" pitchFamily="34" charset="0"/>
              </a:rPr>
              <a:t>IT</a:t>
            </a:r>
          </a:p>
        </p:txBody>
      </p:sp>
    </p:spTree>
    <p:extLst>
      <p:ext uri="{BB962C8B-B14F-4D97-AF65-F5344CB8AC3E}">
        <p14:creationId xmlns:p14="http://schemas.microsoft.com/office/powerpoint/2010/main" val="128473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iterate type="lt">
                                    <p:tmPct val="10000"/>
                                  </p:iterate>
                                  <p:childTnLst>
                                    <p:animMotion origin="layout" path="M -3.05556E-6 -4.81481E-6 L 0.13568 0.12331 " pathEditMode="relative" rAng="0" ptsTypes="AA">
                                      <p:cBhvr>
                                        <p:cTn id="6" dur="1000" fill="hold"/>
                                        <p:tgtEl>
                                          <p:spTgt spid="3"/>
                                        </p:tgtEl>
                                        <p:attrNameLst>
                                          <p:attrName>ppt_x</p:attrName>
                                          <p:attrName>ppt_y</p:attrName>
                                        </p:attrNameLst>
                                      </p:cBhvr>
                                      <p:rCtr x="6780" y="6157"/>
                                    </p:animMotion>
                                  </p:childTnLst>
                                </p:cTn>
                              </p:par>
                            </p:childTnLst>
                          </p:cTn>
                        </p:par>
                        <p:par>
                          <p:cTn id="7" fill="hold">
                            <p:stCondLst>
                              <p:cond delay="1100"/>
                            </p:stCondLst>
                            <p:childTnLst>
                              <p:par>
                                <p:cTn id="8" presetID="6" presetClass="emph" presetSubtype="0" fill="hold" grpId="1" nodeType="afterEffect">
                                  <p:stCondLst>
                                    <p:cond delay="0"/>
                                  </p:stCondLst>
                                  <p:iterate type="lt">
                                    <p:tmPct val="0"/>
                                  </p:iterate>
                                  <p:childTnLst>
                                    <p:animScale>
                                      <p:cBhvr>
                                        <p:cTn id="9"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picture containing person, person, old&#10;&#10;Description automatically generated">
            <a:extLst>
              <a:ext uri="{FF2B5EF4-FFF2-40B4-BE49-F238E27FC236}">
                <a16:creationId xmlns:a16="http://schemas.microsoft.com/office/drawing/2014/main" id="{68A984D3-543B-4488-AF47-159BE8018954}"/>
              </a:ext>
            </a:extLst>
          </p:cNvPr>
          <p:cNvPicPr>
            <a:picLocks noChangeAspect="1"/>
          </p:cNvPicPr>
          <p:nvPr/>
        </p:nvPicPr>
        <p:blipFill rotWithShape="1">
          <a:blip r:embed="rId3"/>
          <a:srcRect l="10213"/>
          <a:stretch/>
        </p:blipFill>
        <p:spPr>
          <a:xfrm>
            <a:off x="0" y="-19"/>
            <a:ext cx="9144000" cy="10287020"/>
          </a:xfrm>
          <a:prstGeom prst="rect">
            <a:avLst/>
          </a:prstGeom>
          <a:noFill/>
        </p:spPr>
      </p:pic>
      <p:sp>
        <p:nvSpPr>
          <p:cNvPr id="98" name="TextBox 97">
            <a:extLst>
              <a:ext uri="{FF2B5EF4-FFF2-40B4-BE49-F238E27FC236}">
                <a16:creationId xmlns:a16="http://schemas.microsoft.com/office/drawing/2014/main" id="{B9BB3D3B-7935-3A4C-9336-1341972A3F8C}"/>
              </a:ext>
            </a:extLst>
          </p:cNvPr>
          <p:cNvSpPr txBox="1"/>
          <p:nvPr/>
        </p:nvSpPr>
        <p:spPr>
          <a:xfrm>
            <a:off x="215441" y="2290529"/>
            <a:ext cx="3162380" cy="1477328"/>
          </a:xfrm>
          <a:prstGeom prst="rect">
            <a:avLst/>
          </a:prstGeom>
          <a:noFill/>
          <a:ln>
            <a:noFill/>
          </a:ln>
        </p:spPr>
        <p:txBody>
          <a:bodyPr wrap="square" rtlCol="0">
            <a:spAutoFit/>
          </a:bodyPr>
          <a:lstStyle/>
          <a:p>
            <a:pPr algn="ctr" defTabSz="1371612">
              <a:defRPr/>
            </a:pPr>
            <a:r>
              <a:rPr lang="en-US" sz="4500" dirty="0">
                <a:solidFill>
                  <a:schemeClr val="bg1"/>
                </a:solidFill>
                <a:latin typeface="Arial" panose="020B0604020202020204"/>
                <a:ea typeface="Roboto Medium" panose="02000000000000000000" pitchFamily="2" charset="0"/>
                <a:cs typeface="Poppins Medium" pitchFamily="2" charset="77"/>
              </a:rPr>
              <a:t>It’s this guy, right?</a:t>
            </a:r>
          </a:p>
        </p:txBody>
      </p:sp>
      <p:sp>
        <p:nvSpPr>
          <p:cNvPr id="6" name="Rectangle 7">
            <a:extLst>
              <a:ext uri="{FF2B5EF4-FFF2-40B4-BE49-F238E27FC236}">
                <a16:creationId xmlns:a16="http://schemas.microsoft.com/office/drawing/2014/main" id="{68B98F2A-1221-A44F-AD24-A27335CB901E}"/>
              </a:ext>
            </a:extLst>
          </p:cNvPr>
          <p:cNvSpPr/>
          <p:nvPr/>
        </p:nvSpPr>
        <p:spPr>
          <a:xfrm flipV="1">
            <a:off x="2384" y="9825333"/>
            <a:ext cx="18283238" cy="461667"/>
          </a:xfrm>
          <a:custGeom>
            <a:avLst/>
            <a:gdLst>
              <a:gd name="connsiteX0" fmla="*/ 0 w 24377650"/>
              <a:gd name="connsiteY0" fmla="*/ 0 h 4214191"/>
              <a:gd name="connsiteX1" fmla="*/ 24377650 w 24377650"/>
              <a:gd name="connsiteY1" fmla="*/ 0 h 4214191"/>
              <a:gd name="connsiteX2" fmla="*/ 24377650 w 24377650"/>
              <a:gd name="connsiteY2" fmla="*/ 4214191 h 4214191"/>
              <a:gd name="connsiteX3" fmla="*/ 0 w 24377650"/>
              <a:gd name="connsiteY3" fmla="*/ 4214191 h 4214191"/>
              <a:gd name="connsiteX4" fmla="*/ 0 w 24377650"/>
              <a:gd name="connsiteY4" fmla="*/ 0 h 4214191"/>
              <a:gd name="connsiteX0" fmla="*/ 0 w 24377650"/>
              <a:gd name="connsiteY0" fmla="*/ 0 h 4214191"/>
              <a:gd name="connsiteX1" fmla="*/ 24377650 w 24377650"/>
              <a:gd name="connsiteY1" fmla="*/ 0 h 4214191"/>
              <a:gd name="connsiteX2" fmla="*/ 24377650 w 24377650"/>
              <a:gd name="connsiteY2" fmla="*/ 4214191 h 4214191"/>
              <a:gd name="connsiteX3" fmla="*/ 16538713 w 24377650"/>
              <a:gd name="connsiteY3" fmla="*/ 4214191 h 4214191"/>
              <a:gd name="connsiteX4" fmla="*/ 0 w 24377650"/>
              <a:gd name="connsiteY4" fmla="*/ 4214191 h 4214191"/>
              <a:gd name="connsiteX5" fmla="*/ 0 w 24377650"/>
              <a:gd name="connsiteY5" fmla="*/ 0 h 4214191"/>
              <a:gd name="connsiteX0" fmla="*/ 0 w 24377650"/>
              <a:gd name="connsiteY0" fmla="*/ 0 h 4214191"/>
              <a:gd name="connsiteX1" fmla="*/ 24377650 w 24377650"/>
              <a:gd name="connsiteY1" fmla="*/ 0 h 4214191"/>
              <a:gd name="connsiteX2" fmla="*/ 24377650 w 24377650"/>
              <a:gd name="connsiteY2" fmla="*/ 4214191 h 4214191"/>
              <a:gd name="connsiteX3" fmla="*/ 16538713 w 24377650"/>
              <a:gd name="connsiteY3" fmla="*/ 4214191 h 4214191"/>
              <a:gd name="connsiteX4" fmla="*/ 10455965 w 24377650"/>
              <a:gd name="connsiteY4" fmla="*/ 4214191 h 4214191"/>
              <a:gd name="connsiteX5" fmla="*/ 0 w 24377650"/>
              <a:gd name="connsiteY5" fmla="*/ 4214191 h 4214191"/>
              <a:gd name="connsiteX6" fmla="*/ 0 w 24377650"/>
              <a:gd name="connsiteY6" fmla="*/ 0 h 4214191"/>
              <a:gd name="connsiteX0" fmla="*/ 0 w 24377650"/>
              <a:gd name="connsiteY0" fmla="*/ 0 h 4214191"/>
              <a:gd name="connsiteX1" fmla="*/ 24377650 w 24377650"/>
              <a:gd name="connsiteY1" fmla="*/ 0 h 4214191"/>
              <a:gd name="connsiteX2" fmla="*/ 24377650 w 24377650"/>
              <a:gd name="connsiteY2" fmla="*/ 4214191 h 4214191"/>
              <a:gd name="connsiteX3" fmla="*/ 16538713 w 24377650"/>
              <a:gd name="connsiteY3" fmla="*/ 4214191 h 4214191"/>
              <a:gd name="connsiteX4" fmla="*/ 13994296 w 24377650"/>
              <a:gd name="connsiteY4" fmla="*/ 2067339 h 4214191"/>
              <a:gd name="connsiteX5" fmla="*/ 0 w 24377650"/>
              <a:gd name="connsiteY5" fmla="*/ 4214191 h 4214191"/>
              <a:gd name="connsiteX6" fmla="*/ 0 w 24377650"/>
              <a:gd name="connsiteY6" fmla="*/ 0 h 4214191"/>
              <a:gd name="connsiteX0" fmla="*/ 39757 w 24417407"/>
              <a:gd name="connsiteY0" fmla="*/ 0 h 4214191"/>
              <a:gd name="connsiteX1" fmla="*/ 24417407 w 24417407"/>
              <a:gd name="connsiteY1" fmla="*/ 0 h 4214191"/>
              <a:gd name="connsiteX2" fmla="*/ 24417407 w 24417407"/>
              <a:gd name="connsiteY2" fmla="*/ 4214191 h 4214191"/>
              <a:gd name="connsiteX3" fmla="*/ 16578470 w 24417407"/>
              <a:gd name="connsiteY3" fmla="*/ 4214191 h 4214191"/>
              <a:gd name="connsiteX4" fmla="*/ 14034053 w 24417407"/>
              <a:gd name="connsiteY4" fmla="*/ 2067339 h 4214191"/>
              <a:gd name="connsiteX5" fmla="*/ 0 w 24417407"/>
              <a:gd name="connsiteY5" fmla="*/ 2146852 h 4214191"/>
              <a:gd name="connsiteX6" fmla="*/ 39757 w 24417407"/>
              <a:gd name="connsiteY6" fmla="*/ 0 h 4214191"/>
              <a:gd name="connsiteX0" fmla="*/ 0 w 24377650"/>
              <a:gd name="connsiteY0" fmla="*/ 0 h 4214191"/>
              <a:gd name="connsiteX1" fmla="*/ 24377650 w 24377650"/>
              <a:gd name="connsiteY1" fmla="*/ 0 h 4214191"/>
              <a:gd name="connsiteX2" fmla="*/ 24377650 w 24377650"/>
              <a:gd name="connsiteY2" fmla="*/ 4214191 h 4214191"/>
              <a:gd name="connsiteX3" fmla="*/ 16538713 w 24377650"/>
              <a:gd name="connsiteY3" fmla="*/ 4214191 h 4214191"/>
              <a:gd name="connsiteX4" fmla="*/ 13994296 w 24377650"/>
              <a:gd name="connsiteY4" fmla="*/ 2067339 h 4214191"/>
              <a:gd name="connsiteX5" fmla="*/ 883 w 24377650"/>
              <a:gd name="connsiteY5" fmla="*/ 2065572 h 4214191"/>
              <a:gd name="connsiteX6" fmla="*/ 0 w 24377650"/>
              <a:gd name="connsiteY6" fmla="*/ 0 h 4214191"/>
              <a:gd name="connsiteX0" fmla="*/ 0 w 24377650"/>
              <a:gd name="connsiteY0" fmla="*/ 0 h 4214191"/>
              <a:gd name="connsiteX1" fmla="*/ 24377650 w 24377650"/>
              <a:gd name="connsiteY1" fmla="*/ 0 h 4214191"/>
              <a:gd name="connsiteX2" fmla="*/ 24377650 w 24377650"/>
              <a:gd name="connsiteY2" fmla="*/ 4214191 h 4214191"/>
              <a:gd name="connsiteX3" fmla="*/ 16538713 w 24377650"/>
              <a:gd name="connsiteY3" fmla="*/ 4214191 h 4214191"/>
              <a:gd name="connsiteX4" fmla="*/ 13973976 w 24377650"/>
              <a:gd name="connsiteY4" fmla="*/ 2087659 h 4214191"/>
              <a:gd name="connsiteX5" fmla="*/ 883 w 24377650"/>
              <a:gd name="connsiteY5" fmla="*/ 2065572 h 4214191"/>
              <a:gd name="connsiteX6" fmla="*/ 0 w 24377650"/>
              <a:gd name="connsiteY6" fmla="*/ 0 h 4214191"/>
              <a:gd name="connsiteX0" fmla="*/ 0 w 24377650"/>
              <a:gd name="connsiteY0" fmla="*/ 0 h 4300420"/>
              <a:gd name="connsiteX1" fmla="*/ 24377650 w 24377650"/>
              <a:gd name="connsiteY1" fmla="*/ 0 h 4300420"/>
              <a:gd name="connsiteX2" fmla="*/ 24377650 w 24377650"/>
              <a:gd name="connsiteY2" fmla="*/ 4214191 h 4300420"/>
              <a:gd name="connsiteX3" fmla="*/ 14855386 w 24377650"/>
              <a:gd name="connsiteY3" fmla="*/ 4300420 h 4300420"/>
              <a:gd name="connsiteX4" fmla="*/ 13973976 w 24377650"/>
              <a:gd name="connsiteY4" fmla="*/ 2087659 h 4300420"/>
              <a:gd name="connsiteX5" fmla="*/ 883 w 24377650"/>
              <a:gd name="connsiteY5" fmla="*/ 2065572 h 4300420"/>
              <a:gd name="connsiteX6" fmla="*/ 0 w 24377650"/>
              <a:gd name="connsiteY6" fmla="*/ 0 h 4300420"/>
              <a:gd name="connsiteX0" fmla="*/ 0 w 24377650"/>
              <a:gd name="connsiteY0" fmla="*/ 0 h 4214191"/>
              <a:gd name="connsiteX1" fmla="*/ 24377650 w 24377650"/>
              <a:gd name="connsiteY1" fmla="*/ 0 h 4214191"/>
              <a:gd name="connsiteX2" fmla="*/ 24377650 w 24377650"/>
              <a:gd name="connsiteY2" fmla="*/ 4214191 h 4214191"/>
              <a:gd name="connsiteX3" fmla="*/ 14855386 w 24377650"/>
              <a:gd name="connsiteY3" fmla="*/ 4127963 h 4214191"/>
              <a:gd name="connsiteX4" fmla="*/ 13973976 w 24377650"/>
              <a:gd name="connsiteY4" fmla="*/ 2087659 h 4214191"/>
              <a:gd name="connsiteX5" fmla="*/ 883 w 24377650"/>
              <a:gd name="connsiteY5" fmla="*/ 2065572 h 4214191"/>
              <a:gd name="connsiteX6" fmla="*/ 0 w 24377650"/>
              <a:gd name="connsiteY6" fmla="*/ 0 h 4214191"/>
              <a:gd name="connsiteX0" fmla="*/ 0 w 24377650"/>
              <a:gd name="connsiteY0" fmla="*/ 0 h 4386644"/>
              <a:gd name="connsiteX1" fmla="*/ 24377650 w 24377650"/>
              <a:gd name="connsiteY1" fmla="*/ 0 h 4386644"/>
              <a:gd name="connsiteX2" fmla="*/ 24377650 w 24377650"/>
              <a:gd name="connsiteY2" fmla="*/ 4214191 h 4386644"/>
              <a:gd name="connsiteX3" fmla="*/ 14855386 w 24377650"/>
              <a:gd name="connsiteY3" fmla="*/ 4386644 h 4386644"/>
              <a:gd name="connsiteX4" fmla="*/ 13973976 w 24377650"/>
              <a:gd name="connsiteY4" fmla="*/ 2087659 h 4386644"/>
              <a:gd name="connsiteX5" fmla="*/ 883 w 24377650"/>
              <a:gd name="connsiteY5" fmla="*/ 2065572 h 4386644"/>
              <a:gd name="connsiteX6" fmla="*/ 0 w 24377650"/>
              <a:gd name="connsiteY6" fmla="*/ 0 h 4386644"/>
              <a:gd name="connsiteX0" fmla="*/ 0 w 24377650"/>
              <a:gd name="connsiteY0" fmla="*/ 0 h 4300415"/>
              <a:gd name="connsiteX1" fmla="*/ 24377650 w 24377650"/>
              <a:gd name="connsiteY1" fmla="*/ 0 h 4300415"/>
              <a:gd name="connsiteX2" fmla="*/ 24377650 w 24377650"/>
              <a:gd name="connsiteY2" fmla="*/ 4214191 h 4300415"/>
              <a:gd name="connsiteX3" fmla="*/ 14855386 w 24377650"/>
              <a:gd name="connsiteY3" fmla="*/ 4300415 h 4300415"/>
              <a:gd name="connsiteX4" fmla="*/ 13973976 w 24377650"/>
              <a:gd name="connsiteY4" fmla="*/ 2087659 h 4300415"/>
              <a:gd name="connsiteX5" fmla="*/ 883 w 24377650"/>
              <a:gd name="connsiteY5" fmla="*/ 2065572 h 4300415"/>
              <a:gd name="connsiteX6" fmla="*/ 0 w 24377650"/>
              <a:gd name="connsiteY6" fmla="*/ 0 h 4300415"/>
              <a:gd name="connsiteX0" fmla="*/ 0 w 24377650"/>
              <a:gd name="connsiteY0" fmla="*/ 0 h 4300415"/>
              <a:gd name="connsiteX1" fmla="*/ 24377650 w 24377650"/>
              <a:gd name="connsiteY1" fmla="*/ 0 h 4300415"/>
              <a:gd name="connsiteX2" fmla="*/ 24377650 w 24377650"/>
              <a:gd name="connsiteY2" fmla="*/ 4214191 h 4300415"/>
              <a:gd name="connsiteX3" fmla="*/ 14410218 w 24377650"/>
              <a:gd name="connsiteY3" fmla="*/ 4300415 h 4300415"/>
              <a:gd name="connsiteX4" fmla="*/ 13973976 w 24377650"/>
              <a:gd name="connsiteY4" fmla="*/ 2087659 h 4300415"/>
              <a:gd name="connsiteX5" fmla="*/ 883 w 24377650"/>
              <a:gd name="connsiteY5" fmla="*/ 2065572 h 4300415"/>
              <a:gd name="connsiteX6" fmla="*/ 0 w 24377650"/>
              <a:gd name="connsiteY6" fmla="*/ 0 h 430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77650" h="4300415">
                <a:moveTo>
                  <a:pt x="0" y="0"/>
                </a:moveTo>
                <a:lnTo>
                  <a:pt x="24377650" y="0"/>
                </a:lnTo>
                <a:lnTo>
                  <a:pt x="24377650" y="4214191"/>
                </a:lnTo>
                <a:lnTo>
                  <a:pt x="14410218" y="4300415"/>
                </a:lnTo>
                <a:lnTo>
                  <a:pt x="13973976" y="2087659"/>
                </a:lnTo>
                <a:lnTo>
                  <a:pt x="883" y="2065572"/>
                </a:lnTo>
                <a:cubicBezTo>
                  <a:pt x="589" y="1377048"/>
                  <a:pt x="294" y="688524"/>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12">
              <a:defRPr/>
            </a:pPr>
            <a:endParaRPr lang="en-US" sz="1350">
              <a:solidFill>
                <a:srgbClr val="FFFFFF"/>
              </a:solidFill>
              <a:latin typeface="Arial" panose="020B0604020202020204"/>
            </a:endParaRPr>
          </a:p>
        </p:txBody>
      </p:sp>
      <p:sp>
        <p:nvSpPr>
          <p:cNvPr id="50" name="Subtitle 2">
            <a:extLst>
              <a:ext uri="{FF2B5EF4-FFF2-40B4-BE49-F238E27FC236}">
                <a16:creationId xmlns:a16="http://schemas.microsoft.com/office/drawing/2014/main" id="{FD1E1980-7CAB-0448-B204-F29AC1422EFB}"/>
              </a:ext>
            </a:extLst>
          </p:cNvPr>
          <p:cNvSpPr txBox="1">
            <a:spLocks/>
          </p:cNvSpPr>
          <p:nvPr/>
        </p:nvSpPr>
        <p:spPr>
          <a:xfrm>
            <a:off x="10165185" y="3106306"/>
            <a:ext cx="7635798" cy="4735153"/>
          </a:xfrm>
          <a:prstGeom prst="rect">
            <a:avLst/>
          </a:prstGeom>
        </p:spPr>
        <p:txBody>
          <a:bodyPr vert="horz" wrap="square" lIns="163076" tIns="81539" rIns="163076" bIns="81539"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28630" indent="-257177" algn="l" defTabSz="1631468">
              <a:lnSpc>
                <a:spcPct val="100000"/>
              </a:lnSpc>
              <a:buFont typeface="Wingdings" panose="020B0604020202020204" pitchFamily="34" charset="0"/>
              <a:buChar char="§"/>
              <a:defRPr/>
            </a:pPr>
            <a:r>
              <a:rPr lang="en-ZA" sz="2700" dirty="0">
                <a:solidFill>
                  <a:srgbClr val="231F20"/>
                </a:solidFill>
                <a:latin typeface="Arial" panose="020B0604020202020204"/>
                <a:ea typeface="Lato Light"/>
                <a:cs typeface="Lato Light"/>
              </a:rPr>
              <a:t>Analysts flooded with </a:t>
            </a:r>
            <a:r>
              <a:rPr lang="en-ZA" sz="2700" b="1" dirty="0">
                <a:solidFill>
                  <a:srgbClr val="231F20"/>
                </a:solidFill>
                <a:latin typeface="Arial" panose="020B0604020202020204"/>
                <a:ea typeface="Lato Light"/>
                <a:cs typeface="Lato Light"/>
              </a:rPr>
              <a:t>Too many Tickets?</a:t>
            </a:r>
          </a:p>
          <a:p>
            <a:pPr marL="428630" indent="-257177" algn="l" defTabSz="1631468">
              <a:lnSpc>
                <a:spcPct val="100000"/>
              </a:lnSpc>
              <a:buFont typeface="Wingdings" panose="020B0604020202020204" pitchFamily="34" charset="0"/>
              <a:buChar char="§"/>
              <a:defRPr/>
            </a:pPr>
            <a:r>
              <a:rPr lang="en-ZA" sz="2700" b="1" dirty="0">
                <a:solidFill>
                  <a:srgbClr val="231F20"/>
                </a:solidFill>
                <a:latin typeface="Arial" panose="020B0604020202020204"/>
                <a:ea typeface="Lato Light"/>
                <a:cs typeface="Lato Light"/>
              </a:rPr>
              <a:t>Slow </a:t>
            </a:r>
            <a:r>
              <a:rPr lang="en-ZA" sz="2700" dirty="0">
                <a:solidFill>
                  <a:srgbClr val="231F20"/>
                </a:solidFill>
                <a:latin typeface="Arial" panose="020B0604020202020204"/>
                <a:ea typeface="Lato Light"/>
                <a:cs typeface="Lato Light"/>
              </a:rPr>
              <a:t>to drive Ticket Resolution? Does it take Minutes, Hours, or Days?</a:t>
            </a:r>
          </a:p>
          <a:p>
            <a:pPr marL="428630" indent="-257177" algn="l" defTabSz="1631468">
              <a:lnSpc>
                <a:spcPct val="100000"/>
              </a:lnSpc>
              <a:buFont typeface="Wingdings" panose="020B0604020202020204" pitchFamily="34" charset="0"/>
              <a:buChar char="§"/>
              <a:defRPr/>
            </a:pPr>
            <a:r>
              <a:rPr lang="en-ZA" sz="2700" dirty="0">
                <a:solidFill>
                  <a:srgbClr val="231F20"/>
                </a:solidFill>
                <a:latin typeface="Arial" panose="020B0604020202020204"/>
                <a:ea typeface="Lato Light"/>
                <a:cs typeface="Lato Light"/>
              </a:rPr>
              <a:t>Are the IT staff </a:t>
            </a:r>
            <a:r>
              <a:rPr lang="en-ZA" sz="2700" b="1" dirty="0">
                <a:solidFill>
                  <a:srgbClr val="231F20"/>
                </a:solidFill>
                <a:latin typeface="Arial" panose="020B0604020202020204"/>
                <a:ea typeface="Lato Light"/>
                <a:cs typeface="Lato Light"/>
              </a:rPr>
              <a:t>utilised?</a:t>
            </a:r>
            <a:endParaRPr lang="en-ZA" sz="2700" dirty="0">
              <a:solidFill>
                <a:srgbClr val="231F20"/>
              </a:solidFill>
              <a:latin typeface="Arial" panose="020B0604020202020204"/>
              <a:ea typeface="Lato Light"/>
              <a:cs typeface="Lato Light"/>
            </a:endParaRPr>
          </a:p>
          <a:p>
            <a:pPr marL="428630" indent="-257177" algn="l" defTabSz="1631468">
              <a:lnSpc>
                <a:spcPct val="100000"/>
              </a:lnSpc>
              <a:buFont typeface="Wingdings" panose="020B0604020202020204" pitchFamily="34" charset="0"/>
              <a:buChar char="§"/>
              <a:defRPr/>
            </a:pPr>
            <a:r>
              <a:rPr lang="en-ZA" sz="2700" dirty="0">
                <a:solidFill>
                  <a:srgbClr val="231F20"/>
                </a:solidFill>
                <a:latin typeface="Arial" panose="020B0604020202020204"/>
                <a:ea typeface="Lato Light"/>
                <a:cs typeface="Lato Light"/>
              </a:rPr>
              <a:t>What are </a:t>
            </a:r>
            <a:r>
              <a:rPr lang="en-ZA" sz="2700" b="1" dirty="0">
                <a:solidFill>
                  <a:srgbClr val="231F20"/>
                </a:solidFill>
                <a:latin typeface="Arial" panose="020B0604020202020204"/>
                <a:ea typeface="Lato Light"/>
                <a:cs typeface="Lato Light"/>
              </a:rPr>
              <a:t>users experience </a:t>
            </a:r>
            <a:r>
              <a:rPr lang="en-ZA" sz="2700" dirty="0">
                <a:solidFill>
                  <a:srgbClr val="231F20"/>
                </a:solidFill>
                <a:latin typeface="Arial" panose="020B0604020202020204"/>
                <a:ea typeface="Lato Light"/>
                <a:cs typeface="Lato Light"/>
              </a:rPr>
              <a:t>with resolving issues?</a:t>
            </a:r>
          </a:p>
          <a:p>
            <a:pPr marL="428630" indent="-342903" algn="l">
              <a:lnSpc>
                <a:spcPct val="100000"/>
              </a:lnSpc>
              <a:buFont typeface="Wingdings" panose="020B0604020202020204" pitchFamily="34" charset="0"/>
              <a:buChar char="§"/>
            </a:pPr>
            <a:r>
              <a:rPr lang="en-ZA" sz="2700" dirty="0">
                <a:solidFill>
                  <a:srgbClr val="231F20"/>
                </a:solidFill>
                <a:latin typeface="Arial" panose="020B0604020202020204"/>
                <a:ea typeface="Lato Light"/>
                <a:cs typeface="Lato Light"/>
              </a:rPr>
              <a:t>How do you know if all your </a:t>
            </a:r>
            <a:r>
              <a:rPr lang="en-ZA" sz="2700" b="1" dirty="0">
                <a:solidFill>
                  <a:srgbClr val="231F20"/>
                </a:solidFill>
                <a:latin typeface="Arial" panose="020B0604020202020204"/>
                <a:ea typeface="Lato Light"/>
                <a:cs typeface="Lato Light"/>
              </a:rPr>
              <a:t>devices are protected</a:t>
            </a:r>
            <a:r>
              <a:rPr lang="en-ZA" sz="2700" dirty="0">
                <a:solidFill>
                  <a:srgbClr val="231F20"/>
                </a:solidFill>
                <a:latin typeface="Arial" panose="020B0604020202020204"/>
                <a:ea typeface="Lato Light"/>
                <a:cs typeface="Lato Light"/>
              </a:rPr>
              <a:t>?</a:t>
            </a:r>
            <a:endParaRPr lang="en-ZA" sz="2100" dirty="0">
              <a:ea typeface="Open Sans Light"/>
            </a:endParaRPr>
          </a:p>
          <a:p>
            <a:pPr marL="428630" indent="-342903" algn="l">
              <a:lnSpc>
                <a:spcPct val="100000"/>
              </a:lnSpc>
              <a:buFont typeface="Wingdings" panose="020B0604020202020204" pitchFamily="34" charset="0"/>
              <a:buChar char="§"/>
            </a:pPr>
            <a:r>
              <a:rPr lang="en-ZA" sz="2700" dirty="0">
                <a:solidFill>
                  <a:srgbClr val="231F20"/>
                </a:solidFill>
                <a:latin typeface="Arial" panose="020B0604020202020204"/>
                <a:ea typeface="Lato Light"/>
                <a:cs typeface="Lato Light"/>
              </a:rPr>
              <a:t>How </a:t>
            </a:r>
            <a:r>
              <a:rPr lang="en-ZA" sz="2700" b="1" dirty="0">
                <a:solidFill>
                  <a:srgbClr val="231F20"/>
                </a:solidFill>
                <a:latin typeface="Arial" panose="020B0604020202020204"/>
                <a:ea typeface="Lato Light"/>
                <a:cs typeface="Lato Light"/>
              </a:rPr>
              <a:t>is your security team equipped to remediate </a:t>
            </a:r>
            <a:r>
              <a:rPr lang="en-ZA" sz="2700" dirty="0">
                <a:solidFill>
                  <a:srgbClr val="231F20"/>
                </a:solidFill>
                <a:latin typeface="Arial" panose="020B0604020202020204"/>
                <a:ea typeface="Lato Light"/>
                <a:cs typeface="Lato Light"/>
              </a:rPr>
              <a:t>systems that are vulnerable?​</a:t>
            </a:r>
          </a:p>
        </p:txBody>
      </p:sp>
      <p:sp>
        <p:nvSpPr>
          <p:cNvPr id="3" name="TextBox 2">
            <a:extLst>
              <a:ext uri="{FF2B5EF4-FFF2-40B4-BE49-F238E27FC236}">
                <a16:creationId xmlns:a16="http://schemas.microsoft.com/office/drawing/2014/main" id="{0362CEC6-4B34-470D-8FF3-5BF0FCB6D120}"/>
              </a:ext>
            </a:extLst>
          </p:cNvPr>
          <p:cNvSpPr txBox="1"/>
          <p:nvPr/>
        </p:nvSpPr>
        <p:spPr>
          <a:xfrm>
            <a:off x="9091058" y="1344031"/>
            <a:ext cx="9008198" cy="646331"/>
          </a:xfrm>
          <a:prstGeom prst="rect">
            <a:avLst/>
          </a:prstGeom>
          <a:noFill/>
        </p:spPr>
        <p:txBody>
          <a:bodyPr wrap="square" rtlCol="0">
            <a:spAutoFit/>
          </a:bodyPr>
          <a:lstStyle/>
          <a:p>
            <a:pPr algn="ctr" defTabSz="1371612">
              <a:defRPr/>
            </a:pPr>
            <a:r>
              <a:rPr lang="en-US" sz="3600" b="1" dirty="0">
                <a:latin typeface="Arial" panose="020B0604020202020204"/>
              </a:rPr>
              <a:t>IT Challenges </a:t>
            </a:r>
          </a:p>
        </p:txBody>
      </p:sp>
    </p:spTree>
    <p:extLst>
      <p:ext uri="{BB962C8B-B14F-4D97-AF65-F5344CB8AC3E}">
        <p14:creationId xmlns:p14="http://schemas.microsoft.com/office/powerpoint/2010/main" val="2005816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D888F0-F054-8E50-5114-3F53B6A221D3}"/>
              </a:ext>
            </a:extLst>
          </p:cNvPr>
          <p:cNvSpPr/>
          <p:nvPr/>
        </p:nvSpPr>
        <p:spPr>
          <a:xfrm>
            <a:off x="2" y="0"/>
            <a:ext cx="5292968" cy="10287000"/>
          </a:xfrm>
          <a:prstGeom prst="rect">
            <a:avLst/>
          </a:prstGeom>
          <a:solidFill>
            <a:srgbClr val="4E038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700">
              <a:ea typeface="Calibri"/>
              <a:cs typeface="Calibri"/>
            </a:endParaRPr>
          </a:p>
        </p:txBody>
      </p:sp>
      <p:pic>
        <p:nvPicPr>
          <p:cNvPr id="3" name="Picture 2" descr="A red and purple squares&#10;&#10;Description automatically generated">
            <a:extLst>
              <a:ext uri="{FF2B5EF4-FFF2-40B4-BE49-F238E27FC236}">
                <a16:creationId xmlns:a16="http://schemas.microsoft.com/office/drawing/2014/main" id="{6727CF00-24E9-1F1A-0C18-8F6439016343}"/>
              </a:ext>
            </a:extLst>
          </p:cNvPr>
          <p:cNvPicPr>
            <a:picLocks noChangeAspect="1"/>
          </p:cNvPicPr>
          <p:nvPr/>
        </p:nvPicPr>
        <p:blipFill rotWithShape="1">
          <a:blip r:embed="rId3"/>
          <a:srcRect r="8315"/>
          <a:stretch/>
        </p:blipFill>
        <p:spPr>
          <a:xfrm>
            <a:off x="-3" y="1"/>
            <a:ext cx="5292971" cy="5773004"/>
          </a:xfrm>
          <a:prstGeom prst="rect">
            <a:avLst/>
          </a:prstGeom>
        </p:spPr>
      </p:pic>
      <p:sp>
        <p:nvSpPr>
          <p:cNvPr id="4" name="Title 5">
            <a:extLst>
              <a:ext uri="{FF2B5EF4-FFF2-40B4-BE49-F238E27FC236}">
                <a16:creationId xmlns:a16="http://schemas.microsoft.com/office/drawing/2014/main" id="{5C67CAF3-CCAF-D303-F592-E754628075A3}"/>
              </a:ext>
            </a:extLst>
          </p:cNvPr>
          <p:cNvSpPr txBox="1">
            <a:spLocks/>
          </p:cNvSpPr>
          <p:nvPr/>
        </p:nvSpPr>
        <p:spPr>
          <a:xfrm>
            <a:off x="817682" y="6506889"/>
            <a:ext cx="3657599" cy="891249"/>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4400" dirty="0">
                <a:solidFill>
                  <a:schemeClr val="bg1"/>
                </a:solidFill>
                <a:latin typeface="Arial"/>
                <a:ea typeface="Inter Light"/>
                <a:cs typeface="Arial"/>
              </a:rPr>
              <a:t>Key finding</a:t>
            </a:r>
            <a:br>
              <a:rPr lang="en-US" sz="3600" b="0" dirty="0">
                <a:ea typeface="Inter Light" panose="02000403000000020004" pitchFamily="2" charset="0"/>
              </a:rPr>
            </a:br>
            <a:endParaRPr lang="en-US" sz="3200" dirty="0"/>
          </a:p>
        </p:txBody>
      </p:sp>
      <p:pic>
        <p:nvPicPr>
          <p:cNvPr id="6" name="Picture 5">
            <a:extLst>
              <a:ext uri="{FF2B5EF4-FFF2-40B4-BE49-F238E27FC236}">
                <a16:creationId xmlns:a16="http://schemas.microsoft.com/office/drawing/2014/main" id="{6B38F678-A579-013F-F4C0-561A1B659FB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06183" y="1297456"/>
            <a:ext cx="10648524" cy="7692087"/>
          </a:xfrm>
          <a:prstGeom prst="rect">
            <a:avLst/>
          </a:prstGeom>
        </p:spPr>
      </p:pic>
      <p:sp>
        <p:nvSpPr>
          <p:cNvPr id="5" name="TextBox 4">
            <a:extLst>
              <a:ext uri="{FF2B5EF4-FFF2-40B4-BE49-F238E27FC236}">
                <a16:creationId xmlns:a16="http://schemas.microsoft.com/office/drawing/2014/main" id="{A8C7CE57-35F3-87F0-1B12-3EF0A2D4BF4D}"/>
              </a:ext>
            </a:extLst>
          </p:cNvPr>
          <p:cNvSpPr txBox="1"/>
          <p:nvPr/>
        </p:nvSpPr>
        <p:spPr>
          <a:xfrm>
            <a:off x="817682" y="7466339"/>
            <a:ext cx="3075561"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dirty="0">
                <a:solidFill>
                  <a:schemeClr val="bg1"/>
                </a:solidFill>
                <a:latin typeface="Arial"/>
                <a:cs typeface="Arial"/>
              </a:rPr>
              <a:t>IT teams are increasingly overburdened</a:t>
            </a:r>
            <a:endParaRPr lang="en-US" sz="3200" dirty="0">
              <a:solidFill>
                <a:schemeClr val="bg1"/>
              </a:solidFill>
              <a:latin typeface="Arial"/>
              <a:ea typeface="Calibri"/>
              <a:cs typeface="Arial"/>
            </a:endParaRPr>
          </a:p>
        </p:txBody>
      </p:sp>
      <p:sp>
        <p:nvSpPr>
          <p:cNvPr id="7" name="Title 5">
            <a:extLst>
              <a:ext uri="{FF2B5EF4-FFF2-40B4-BE49-F238E27FC236}">
                <a16:creationId xmlns:a16="http://schemas.microsoft.com/office/drawing/2014/main" id="{7A5B0509-758E-1A3D-D4BC-D3731852B3B1}"/>
              </a:ext>
            </a:extLst>
          </p:cNvPr>
          <p:cNvSpPr txBox="1">
            <a:spLocks/>
          </p:cNvSpPr>
          <p:nvPr/>
        </p:nvSpPr>
        <p:spPr>
          <a:xfrm>
            <a:off x="884904" y="382280"/>
            <a:ext cx="3657599" cy="2334416"/>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US" sz="4400" dirty="0">
                <a:solidFill>
                  <a:schemeClr val="bg1"/>
                </a:solidFill>
                <a:latin typeface="Arial"/>
                <a:ea typeface="Inter Light"/>
                <a:cs typeface="Arial"/>
              </a:rPr>
              <a:t>It is not getting better</a:t>
            </a:r>
            <a:endParaRPr lang="en-US" sz="3200" dirty="0"/>
          </a:p>
        </p:txBody>
      </p:sp>
    </p:spTree>
    <p:extLst>
      <p:ext uri="{BB962C8B-B14F-4D97-AF65-F5344CB8AC3E}">
        <p14:creationId xmlns:p14="http://schemas.microsoft.com/office/powerpoint/2010/main" val="56482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3422156" y="4865066"/>
            <a:ext cx="1985645" cy="1275428"/>
          </a:xfrm>
          <a:prstGeom prst="roundRect">
            <a:avLst>
              <a:gd name="adj" fmla="val 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endParaRPr lang="en-US" sz="2801" b="1" spc="401">
              <a:solidFill>
                <a:srgbClr val="000000"/>
              </a:solidFill>
              <a:latin typeface="Arial" panose="020B0604020202020204"/>
            </a:endParaRPr>
          </a:p>
          <a:p>
            <a:pPr algn="ctr" defTabSz="1828755" eaLnBrk="0" fontAlgn="base" hangingPunct="0">
              <a:spcBef>
                <a:spcPct val="0"/>
              </a:spcBef>
              <a:spcAft>
                <a:spcPct val="0"/>
              </a:spcAft>
            </a:pPr>
            <a:r>
              <a:rPr lang="en-US" sz="2801" b="1" spc="401">
                <a:solidFill>
                  <a:srgbClr val="000000"/>
                </a:solidFill>
                <a:latin typeface="Arial" panose="020B0604020202020204"/>
              </a:rPr>
              <a:t>Asset</a:t>
            </a:r>
          </a:p>
        </p:txBody>
      </p:sp>
      <p:grpSp>
        <p:nvGrpSpPr>
          <p:cNvPr id="16" name="Group 15"/>
          <p:cNvGrpSpPr/>
          <p:nvPr/>
        </p:nvGrpSpPr>
        <p:grpSpPr>
          <a:xfrm rot="21214309">
            <a:off x="7821953" y="4917767"/>
            <a:ext cx="2060717" cy="2052665"/>
            <a:chOff x="4387595" y="1420458"/>
            <a:chExt cx="1030358" cy="1026332"/>
          </a:xfrm>
        </p:grpSpPr>
        <p:sp>
          <p:nvSpPr>
            <p:cNvPr id="13" name="Rounded Rectangle 12"/>
            <p:cNvSpPr/>
            <p:nvPr/>
          </p:nvSpPr>
          <p:spPr>
            <a:xfrm>
              <a:off x="4387595" y="1420458"/>
              <a:ext cx="1030358" cy="1026332"/>
            </a:xfrm>
            <a:prstGeom prst="roundRect">
              <a:avLst>
                <a:gd name="adj" fmla="val 0"/>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endParaRPr lang="en-US" sz="3200" b="1" spc="401">
                <a:solidFill>
                  <a:srgbClr val="000000"/>
                </a:solidFill>
                <a:latin typeface="Arial" panose="020B0604020202020204"/>
              </a:endParaRPr>
            </a:p>
          </p:txBody>
        </p:sp>
        <p:sp>
          <p:nvSpPr>
            <p:cNvPr id="34" name="Rectangle 33"/>
            <p:cNvSpPr/>
            <p:nvPr/>
          </p:nvSpPr>
          <p:spPr>
            <a:xfrm>
              <a:off x="4408325" y="1945735"/>
              <a:ext cx="1007710" cy="415498"/>
            </a:xfrm>
            <a:prstGeom prst="rect">
              <a:avLst/>
            </a:prstGeom>
          </p:spPr>
          <p:txBody>
            <a:bodyPr wrap="square">
              <a:spAutoFit/>
            </a:bodyPr>
            <a:lstStyle/>
            <a:p>
              <a:pPr algn="ctr" defTabSz="1828755" eaLnBrk="0" fontAlgn="base" hangingPunct="0">
                <a:spcBef>
                  <a:spcPct val="0"/>
                </a:spcBef>
                <a:spcAft>
                  <a:spcPct val="0"/>
                </a:spcAft>
              </a:pPr>
              <a:r>
                <a:rPr lang="en-US" sz="2400" b="1" spc="401">
                  <a:solidFill>
                    <a:srgbClr val="000000"/>
                  </a:solidFill>
                  <a:latin typeface="Arial" charset="0"/>
                  <a:ea typeface="MS PGothic" charset="0"/>
                </a:rPr>
                <a:t>Help Desk</a:t>
              </a:r>
            </a:p>
          </p:txBody>
        </p:sp>
        <p:pic>
          <p:nvPicPr>
            <p:cNvPr id="54" name="Picture 5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10800000" flipV="1">
              <a:off x="4727309" y="1545395"/>
              <a:ext cx="429367" cy="356787"/>
            </a:xfrm>
            <a:prstGeom prst="rect">
              <a:avLst/>
            </a:prstGeom>
          </p:spPr>
        </p:pic>
      </p:grpSp>
      <p:sp>
        <p:nvSpPr>
          <p:cNvPr id="116" name="Rounded Rectangle 115"/>
          <p:cNvSpPr/>
          <p:nvPr/>
        </p:nvSpPr>
        <p:spPr>
          <a:xfrm>
            <a:off x="10860141" y="3933033"/>
            <a:ext cx="1542702" cy="1045392"/>
          </a:xfrm>
          <a:prstGeom prst="roundRect">
            <a:avLst>
              <a:gd name="adj" fmla="val 0"/>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2801" b="1" spc="401">
                <a:solidFill>
                  <a:srgbClr val="DA281C"/>
                </a:solidFill>
                <a:latin typeface="Arial" panose="020B0604020202020204"/>
              </a:rPr>
              <a:t>VDI</a:t>
            </a:r>
          </a:p>
        </p:txBody>
      </p:sp>
      <p:grpSp>
        <p:nvGrpSpPr>
          <p:cNvPr id="53" name="Group 52"/>
          <p:cNvGrpSpPr/>
          <p:nvPr/>
        </p:nvGrpSpPr>
        <p:grpSpPr>
          <a:xfrm>
            <a:off x="15133831" y="6337658"/>
            <a:ext cx="2210540" cy="2020542"/>
            <a:chOff x="382026" y="2528125"/>
            <a:chExt cx="1105270" cy="1040670"/>
          </a:xfrm>
          <a:solidFill>
            <a:schemeClr val="accent1"/>
          </a:solidFill>
        </p:grpSpPr>
        <p:sp>
          <p:nvSpPr>
            <p:cNvPr id="11" name="Rounded Rectangle 10"/>
            <p:cNvSpPr/>
            <p:nvPr/>
          </p:nvSpPr>
          <p:spPr>
            <a:xfrm>
              <a:off x="382026" y="2528125"/>
              <a:ext cx="1105270" cy="104067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endParaRPr lang="en-US" sz="3200" b="1" spc="401">
                <a:solidFill>
                  <a:srgbClr val="FFFFFF"/>
                </a:solidFill>
                <a:latin typeface="Arial" panose="020B0604020202020204"/>
              </a:endParaRPr>
            </a:p>
          </p:txBody>
        </p:sp>
        <p:sp>
          <p:nvSpPr>
            <p:cNvPr id="41" name="Rectangle 40"/>
            <p:cNvSpPr/>
            <p:nvPr/>
          </p:nvSpPr>
          <p:spPr>
            <a:xfrm>
              <a:off x="397209" y="2996227"/>
              <a:ext cx="1066661" cy="206075"/>
            </a:xfrm>
            <a:prstGeom prst="rect">
              <a:avLst/>
            </a:prstGeom>
            <a:noFill/>
          </p:spPr>
          <p:txBody>
            <a:bodyPr wrap="square">
              <a:spAutoFit/>
            </a:bodyPr>
            <a:lstStyle/>
            <a:p>
              <a:pPr algn="ctr" defTabSz="1828755" eaLnBrk="0" fontAlgn="base" hangingPunct="0">
                <a:spcBef>
                  <a:spcPct val="0"/>
                </a:spcBef>
                <a:spcAft>
                  <a:spcPct val="0"/>
                </a:spcAft>
              </a:pPr>
              <a:r>
                <a:rPr lang="en-US" sz="2000" b="1" spc="240">
                  <a:solidFill>
                    <a:srgbClr val="FFFFFF"/>
                  </a:solidFill>
                  <a:latin typeface="Arial" charset="0"/>
                  <a:ea typeface="MS PGothic" charset="0"/>
                </a:rPr>
                <a:t>Innovation</a:t>
              </a:r>
            </a:p>
          </p:txBody>
        </p:sp>
      </p:grpSp>
      <p:sp>
        <p:nvSpPr>
          <p:cNvPr id="145" name="Rounded Rectangle 144"/>
          <p:cNvSpPr/>
          <p:nvPr/>
        </p:nvSpPr>
        <p:spPr>
          <a:xfrm rot="344307">
            <a:off x="9995651" y="1924236"/>
            <a:ext cx="4612338" cy="815274"/>
          </a:xfrm>
          <a:prstGeom prst="roundRect">
            <a:avLst>
              <a:gd name="adj" fmla="val 0"/>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2201" b="1" spc="401">
                <a:solidFill>
                  <a:srgbClr val="DA281C"/>
                </a:solidFill>
                <a:latin typeface="Arial" panose="020B0604020202020204"/>
              </a:rPr>
              <a:t>Migrations</a:t>
            </a:r>
          </a:p>
        </p:txBody>
      </p:sp>
      <p:grpSp>
        <p:nvGrpSpPr>
          <p:cNvPr id="49" name="Group 48"/>
          <p:cNvGrpSpPr/>
          <p:nvPr/>
        </p:nvGrpSpPr>
        <p:grpSpPr>
          <a:xfrm rot="167219">
            <a:off x="12557830" y="3030964"/>
            <a:ext cx="2216948" cy="1684448"/>
            <a:chOff x="7876728" y="935057"/>
            <a:chExt cx="1108474" cy="842224"/>
          </a:xfrm>
        </p:grpSpPr>
        <p:sp>
          <p:nvSpPr>
            <p:cNvPr id="124" name="Rounded Rectangle 123"/>
            <p:cNvSpPr/>
            <p:nvPr/>
          </p:nvSpPr>
          <p:spPr>
            <a:xfrm>
              <a:off x="7876728" y="935057"/>
              <a:ext cx="1108474" cy="842224"/>
            </a:xfrm>
            <a:prstGeom prst="roundRect">
              <a:avLst>
                <a:gd name="adj" fmla="val 0"/>
              </a:avLst>
            </a:prstGeom>
            <a:solidFill>
              <a:schemeClr val="accent4">
                <a:lumMod val="60000"/>
                <a:lumOff val="4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1828755" eaLnBrk="0" fontAlgn="base" hangingPunct="0">
                <a:spcBef>
                  <a:spcPct val="0"/>
                </a:spcBef>
                <a:spcAft>
                  <a:spcPct val="0"/>
                </a:spcAft>
              </a:pPr>
              <a:r>
                <a:rPr lang="en-US" sz="2801" b="1" spc="401">
                  <a:solidFill>
                    <a:srgbClr val="FFFFFF"/>
                  </a:solidFill>
                  <a:latin typeface="Arial" panose="020B0604020202020204"/>
                </a:rPr>
                <a:t>Cloud</a:t>
              </a:r>
            </a:p>
          </p:txBody>
        </p:sp>
        <p:pic>
          <p:nvPicPr>
            <p:cNvPr id="43" name="Picture 4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flipH="1">
              <a:off x="8212452" y="1109326"/>
              <a:ext cx="446166" cy="284470"/>
            </a:xfrm>
            <a:prstGeom prst="rect">
              <a:avLst/>
            </a:prstGeom>
          </p:spPr>
        </p:pic>
      </p:grpSp>
      <p:sp>
        <p:nvSpPr>
          <p:cNvPr id="37" name="Rectangle 36"/>
          <p:cNvSpPr/>
          <p:nvPr/>
        </p:nvSpPr>
        <p:spPr>
          <a:xfrm>
            <a:off x="15085124" y="5224172"/>
            <a:ext cx="2141363" cy="461665"/>
          </a:xfrm>
          <a:prstGeom prst="rect">
            <a:avLst/>
          </a:prstGeom>
        </p:spPr>
        <p:txBody>
          <a:bodyPr wrap="square">
            <a:spAutoFit/>
          </a:bodyPr>
          <a:lstStyle/>
          <a:p>
            <a:pPr algn="ctr" defTabSz="1828755" eaLnBrk="0" fontAlgn="base" hangingPunct="0">
              <a:spcBef>
                <a:spcPct val="0"/>
              </a:spcBef>
              <a:spcAft>
                <a:spcPct val="0"/>
              </a:spcAft>
            </a:pPr>
            <a:r>
              <a:rPr lang="en-US" sz="2400" b="1" spc="401">
                <a:solidFill>
                  <a:srgbClr val="FFFFFF"/>
                </a:solidFill>
                <a:latin typeface="Arial" charset="0"/>
                <a:ea typeface="MS PGothic" charset="0"/>
              </a:rPr>
              <a:t>Server </a:t>
            </a:r>
          </a:p>
        </p:txBody>
      </p:sp>
      <p:grpSp>
        <p:nvGrpSpPr>
          <p:cNvPr id="30" name="Group 29"/>
          <p:cNvGrpSpPr/>
          <p:nvPr/>
        </p:nvGrpSpPr>
        <p:grpSpPr>
          <a:xfrm>
            <a:off x="7370448" y="2668008"/>
            <a:ext cx="3412512" cy="2064366"/>
            <a:chOff x="4186694" y="286589"/>
            <a:chExt cx="1706256" cy="1032183"/>
          </a:xfrm>
          <a:solidFill>
            <a:schemeClr val="accent4">
              <a:lumMod val="60000"/>
              <a:lumOff val="40000"/>
            </a:schemeClr>
          </a:solidFill>
        </p:grpSpPr>
        <p:sp>
          <p:nvSpPr>
            <p:cNvPr id="137" name="Rounded Rectangle 136"/>
            <p:cNvSpPr/>
            <p:nvPr/>
          </p:nvSpPr>
          <p:spPr>
            <a:xfrm>
              <a:off x="4186694" y="286589"/>
              <a:ext cx="1706256" cy="1032183"/>
            </a:xfrm>
            <a:prstGeom prst="roundRect">
              <a:avLst>
                <a:gd name="adj" fmla="val 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1828755" eaLnBrk="0" fontAlgn="base" hangingPunct="0">
                <a:spcBef>
                  <a:spcPct val="0"/>
                </a:spcBef>
                <a:spcAft>
                  <a:spcPct val="0"/>
                </a:spcAft>
              </a:pPr>
              <a:br>
                <a:rPr lang="en-US" sz="2000" b="1" spc="401" dirty="0">
                  <a:solidFill>
                    <a:srgbClr val="FFFFFF"/>
                  </a:solidFill>
                  <a:latin typeface="Arial" panose="020B0604020202020204"/>
                </a:rPr>
              </a:br>
              <a:endParaRPr lang="en-US" sz="2400" b="1" spc="401" dirty="0">
                <a:solidFill>
                  <a:srgbClr val="FFFFFF"/>
                </a:solidFill>
                <a:latin typeface="Arial" panose="020B0604020202020204"/>
              </a:endParaRPr>
            </a:p>
          </p:txBody>
        </p:sp>
        <p:pic>
          <p:nvPicPr>
            <p:cNvPr id="61" name="Picture 3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bwMode="auto">
            <a:xfrm>
              <a:off x="4758093" y="419547"/>
              <a:ext cx="513562" cy="364052"/>
            </a:xfrm>
            <a:prstGeom prst="rect">
              <a:avLst/>
            </a:prstGeom>
            <a:gr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42" name="Rounded Rectangle 141"/>
          <p:cNvSpPr/>
          <p:nvPr/>
        </p:nvSpPr>
        <p:spPr>
          <a:xfrm rot="20788900">
            <a:off x="5320190" y="1561778"/>
            <a:ext cx="2172614" cy="1193598"/>
          </a:xfrm>
          <a:prstGeom prst="roundRect">
            <a:avLst>
              <a:gd name="adj" fmla="val 0"/>
            </a:avLst>
          </a:prstGeom>
          <a:solidFill>
            <a:schemeClr val="accent4">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2400" b="1" spc="401">
                <a:solidFill>
                  <a:srgbClr val="000000"/>
                </a:solidFill>
                <a:latin typeface="Arial" panose="020B0604020202020204"/>
              </a:rPr>
              <a:t>GRC</a:t>
            </a:r>
          </a:p>
        </p:txBody>
      </p:sp>
      <p:grpSp>
        <p:nvGrpSpPr>
          <p:cNvPr id="6" name="Group 5">
            <a:extLst>
              <a:ext uri="{FF2B5EF4-FFF2-40B4-BE49-F238E27FC236}">
                <a16:creationId xmlns:a16="http://schemas.microsoft.com/office/drawing/2014/main" id="{E4B9B843-F8DA-1D4F-B98D-FE6230741C00}"/>
              </a:ext>
            </a:extLst>
          </p:cNvPr>
          <p:cNvGrpSpPr/>
          <p:nvPr/>
        </p:nvGrpSpPr>
        <p:grpSpPr>
          <a:xfrm>
            <a:off x="12615196" y="4815288"/>
            <a:ext cx="2025818" cy="2052341"/>
            <a:chOff x="6805729" y="1408349"/>
            <a:chExt cx="1012909" cy="1026170"/>
          </a:xfrm>
          <a:solidFill>
            <a:schemeClr val="accent4">
              <a:lumMod val="20000"/>
              <a:lumOff val="80000"/>
            </a:schemeClr>
          </a:solidFill>
        </p:grpSpPr>
        <p:sp>
          <p:nvSpPr>
            <p:cNvPr id="20" name="Rounded Rectangle 19"/>
            <p:cNvSpPr/>
            <p:nvPr/>
          </p:nvSpPr>
          <p:spPr>
            <a:xfrm>
              <a:off x="6805729" y="1408349"/>
              <a:ext cx="1012909" cy="1026170"/>
            </a:xfrm>
            <a:prstGeom prst="roundRect">
              <a:avLst>
                <a:gd name="adj" fmla="val 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endParaRPr lang="en-US" sz="3200" b="1" spc="401">
                <a:solidFill>
                  <a:srgbClr val="000000"/>
                </a:solidFill>
                <a:latin typeface="Arial" panose="020B0604020202020204"/>
              </a:endParaRPr>
            </a:p>
          </p:txBody>
        </p:sp>
        <p:sp>
          <p:nvSpPr>
            <p:cNvPr id="38" name="Rectangle 37"/>
            <p:cNvSpPr/>
            <p:nvPr/>
          </p:nvSpPr>
          <p:spPr>
            <a:xfrm>
              <a:off x="6889991" y="2031035"/>
              <a:ext cx="882067" cy="230832"/>
            </a:xfrm>
            <a:prstGeom prst="rect">
              <a:avLst/>
            </a:prstGeom>
            <a:grpFill/>
          </p:spPr>
          <p:txBody>
            <a:bodyPr wrap="square">
              <a:spAutoFit/>
            </a:bodyPr>
            <a:lstStyle/>
            <a:p>
              <a:pPr algn="ctr" defTabSz="1828755" eaLnBrk="0" fontAlgn="base" hangingPunct="0">
                <a:spcBef>
                  <a:spcPct val="0"/>
                </a:spcBef>
                <a:spcAft>
                  <a:spcPct val="0"/>
                </a:spcAft>
              </a:pPr>
              <a:r>
                <a:rPr lang="en-US" sz="2400" b="1" spc="401">
                  <a:solidFill>
                    <a:srgbClr val="000000"/>
                  </a:solidFill>
                  <a:latin typeface="Arial" charset="0"/>
                  <a:ea typeface="MS PGothic" charset="0"/>
                </a:rPr>
                <a:t>Mobile</a:t>
              </a:r>
            </a:p>
          </p:txBody>
        </p:sp>
        <p:pic>
          <p:nvPicPr>
            <p:cNvPr id="51" name="Picture 50"/>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rot="10800000" flipV="1">
              <a:off x="7224598" y="1588315"/>
              <a:ext cx="188883" cy="317005"/>
            </a:xfrm>
            <a:prstGeom prst="rect">
              <a:avLst/>
            </a:prstGeom>
            <a:grpFill/>
          </p:spPr>
        </p:pic>
      </p:grpSp>
      <p:sp>
        <p:nvSpPr>
          <p:cNvPr id="12" name="Rounded Rectangle 11"/>
          <p:cNvSpPr/>
          <p:nvPr/>
        </p:nvSpPr>
        <p:spPr>
          <a:xfrm>
            <a:off x="2393340" y="6280768"/>
            <a:ext cx="3259404" cy="610712"/>
          </a:xfrm>
          <a:prstGeom prst="roundRect">
            <a:avLst>
              <a:gd name="adj" fmla="val 0"/>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1828755" eaLnBrk="0" fontAlgn="base" hangingPunct="0">
              <a:spcBef>
                <a:spcPct val="0"/>
              </a:spcBef>
              <a:spcAft>
                <a:spcPct val="0"/>
              </a:spcAft>
            </a:pPr>
            <a:r>
              <a:rPr lang="en-US" sz="2801" b="1" spc="401">
                <a:solidFill>
                  <a:srgbClr val="DA281C"/>
                </a:solidFill>
                <a:latin typeface="Arial" panose="020B0604020202020204"/>
              </a:rPr>
              <a:t>Patch</a:t>
            </a:r>
          </a:p>
        </p:txBody>
      </p:sp>
      <p:pic>
        <p:nvPicPr>
          <p:cNvPr id="2" name="Picture 1"/>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687664" y="6698716"/>
            <a:ext cx="125462" cy="592313"/>
          </a:xfrm>
          <a:prstGeom prst="rect">
            <a:avLst/>
          </a:prstGeom>
        </p:spPr>
      </p:pic>
      <p:cxnSp>
        <p:nvCxnSpPr>
          <p:cNvPr id="46" name="Straight Connector 45"/>
          <p:cNvCxnSpPr>
            <a:cxnSpLocks/>
          </p:cNvCxnSpPr>
          <p:nvPr/>
        </p:nvCxnSpPr>
        <p:spPr>
          <a:xfrm>
            <a:off x="1071718" y="8422733"/>
            <a:ext cx="1631714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47" name="Title 46"/>
          <p:cNvSpPr>
            <a:spLocks noGrp="1"/>
          </p:cNvSpPr>
          <p:nvPr>
            <p:ph type="title"/>
          </p:nvPr>
        </p:nvSpPr>
        <p:spPr>
          <a:xfrm>
            <a:off x="1184117" y="193170"/>
            <a:ext cx="16317146" cy="843663"/>
          </a:xfrm>
        </p:spPr>
        <p:txBody>
          <a:bodyPr>
            <a:normAutofit fontScale="90000"/>
          </a:bodyPr>
          <a:lstStyle/>
          <a:p>
            <a:pPr algn="ctr"/>
            <a:r>
              <a:rPr lang="en-ZA" dirty="0">
                <a:solidFill>
                  <a:srgbClr val="231F20"/>
                </a:solidFill>
                <a:latin typeface="Arial"/>
                <a:cs typeface="Arial"/>
              </a:rPr>
              <a:t>Challenges facing IT organisations drive siloed behaviour</a:t>
            </a:r>
            <a:endParaRPr lang="en-ZA" dirty="0"/>
          </a:p>
        </p:txBody>
      </p:sp>
      <p:pic>
        <p:nvPicPr>
          <p:cNvPr id="4" name="Picture 3">
            <a:extLst>
              <a:ext uri="{FF2B5EF4-FFF2-40B4-BE49-F238E27FC236}">
                <a16:creationId xmlns:a16="http://schemas.microsoft.com/office/drawing/2014/main" id="{6F4F2BCE-B491-3742-8DCA-DD3B29C87F2F}"/>
              </a:ext>
            </a:extLst>
          </p:cNvPr>
          <p:cNvPicPr>
            <a:picLocks noChangeAspect="1"/>
          </p:cNvPicPr>
          <p:nvPr/>
        </p:nvPicPr>
        <p:blipFill>
          <a:blip r:embed="rId8"/>
          <a:stretch>
            <a:fillRect/>
          </a:stretch>
        </p:blipFill>
        <p:spPr>
          <a:xfrm>
            <a:off x="3553132" y="6929691"/>
            <a:ext cx="797786" cy="1484184"/>
          </a:xfrm>
          <a:prstGeom prst="rect">
            <a:avLst/>
          </a:prstGeom>
        </p:spPr>
      </p:pic>
      <p:pic>
        <p:nvPicPr>
          <p:cNvPr id="166" name="Picture 165">
            <a:extLst>
              <a:ext uri="{FF2B5EF4-FFF2-40B4-BE49-F238E27FC236}">
                <a16:creationId xmlns:a16="http://schemas.microsoft.com/office/drawing/2014/main" id="{0FC4D5FF-F48E-494D-83DA-7A913A665352}"/>
              </a:ext>
            </a:extLst>
          </p:cNvPr>
          <p:cNvPicPr>
            <a:picLocks noChangeAspect="1"/>
          </p:cNvPicPr>
          <p:nvPr/>
        </p:nvPicPr>
        <p:blipFill>
          <a:blip r:embed="rId8"/>
          <a:stretch>
            <a:fillRect/>
          </a:stretch>
        </p:blipFill>
        <p:spPr>
          <a:xfrm>
            <a:off x="6524452" y="6929691"/>
            <a:ext cx="797786" cy="1484184"/>
          </a:xfrm>
          <a:prstGeom prst="rect">
            <a:avLst/>
          </a:prstGeom>
        </p:spPr>
      </p:pic>
      <p:pic>
        <p:nvPicPr>
          <p:cNvPr id="167" name="Picture 166">
            <a:extLst>
              <a:ext uri="{FF2B5EF4-FFF2-40B4-BE49-F238E27FC236}">
                <a16:creationId xmlns:a16="http://schemas.microsoft.com/office/drawing/2014/main" id="{52F529C9-F574-3748-920B-76A9AC66D093}"/>
              </a:ext>
            </a:extLst>
          </p:cNvPr>
          <p:cNvPicPr>
            <a:picLocks noChangeAspect="1"/>
          </p:cNvPicPr>
          <p:nvPr/>
        </p:nvPicPr>
        <p:blipFill>
          <a:blip r:embed="rId8"/>
          <a:stretch>
            <a:fillRect/>
          </a:stretch>
        </p:blipFill>
        <p:spPr>
          <a:xfrm>
            <a:off x="9646474" y="6929691"/>
            <a:ext cx="797786" cy="1484184"/>
          </a:xfrm>
          <a:prstGeom prst="rect">
            <a:avLst/>
          </a:prstGeom>
        </p:spPr>
      </p:pic>
      <p:sp>
        <p:nvSpPr>
          <p:cNvPr id="141" name="Rounded Rectangle 140"/>
          <p:cNvSpPr/>
          <p:nvPr/>
        </p:nvSpPr>
        <p:spPr>
          <a:xfrm>
            <a:off x="5766811" y="4865064"/>
            <a:ext cx="1862474" cy="2041476"/>
          </a:xfrm>
          <a:prstGeom prst="roundRect">
            <a:avLst>
              <a:gd name="adj" fmla="val 0"/>
            </a:avLst>
          </a:prstGeom>
          <a:solidFill>
            <a:schemeClr val="accent4">
              <a:lumMod val="40000"/>
              <a:lumOff val="6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200" b="1" spc="401">
                <a:solidFill>
                  <a:srgbClr val="000000"/>
                </a:solidFill>
                <a:latin typeface="Arial" panose="020B0604020202020204"/>
              </a:rPr>
              <a:t>AV</a:t>
            </a:r>
          </a:p>
        </p:txBody>
      </p:sp>
      <p:pic>
        <p:nvPicPr>
          <p:cNvPr id="168" name="Picture 167">
            <a:extLst>
              <a:ext uri="{FF2B5EF4-FFF2-40B4-BE49-F238E27FC236}">
                <a16:creationId xmlns:a16="http://schemas.microsoft.com/office/drawing/2014/main" id="{AC64A1AA-315F-4647-BBDB-12CD29095B29}"/>
              </a:ext>
            </a:extLst>
          </p:cNvPr>
          <p:cNvPicPr>
            <a:picLocks noChangeAspect="1"/>
          </p:cNvPicPr>
          <p:nvPr/>
        </p:nvPicPr>
        <p:blipFill>
          <a:blip r:embed="rId8"/>
          <a:stretch>
            <a:fillRect/>
          </a:stretch>
        </p:blipFill>
        <p:spPr>
          <a:xfrm>
            <a:off x="12259045" y="6929691"/>
            <a:ext cx="797786" cy="1484184"/>
          </a:xfrm>
          <a:prstGeom prst="rect">
            <a:avLst/>
          </a:prstGeom>
        </p:spPr>
      </p:pic>
      <p:sp>
        <p:nvSpPr>
          <p:cNvPr id="170" name="Rectangle 169">
            <a:extLst>
              <a:ext uri="{FF2B5EF4-FFF2-40B4-BE49-F238E27FC236}">
                <a16:creationId xmlns:a16="http://schemas.microsoft.com/office/drawing/2014/main" id="{5138034C-DFE9-774C-807B-CFF1AC0CAFDC}"/>
              </a:ext>
            </a:extLst>
          </p:cNvPr>
          <p:cNvSpPr/>
          <p:nvPr/>
        </p:nvSpPr>
        <p:spPr>
          <a:xfrm>
            <a:off x="7574883" y="3716966"/>
            <a:ext cx="2933550" cy="830997"/>
          </a:xfrm>
          <a:prstGeom prst="rect">
            <a:avLst/>
          </a:prstGeom>
        </p:spPr>
        <p:txBody>
          <a:bodyPr wrap="square">
            <a:spAutoFit/>
          </a:bodyPr>
          <a:lstStyle/>
          <a:p>
            <a:pPr algn="ctr" defTabSz="1828755" eaLnBrk="0" fontAlgn="base" hangingPunct="0">
              <a:spcBef>
                <a:spcPct val="0"/>
              </a:spcBef>
              <a:spcAft>
                <a:spcPct val="0"/>
              </a:spcAft>
            </a:pPr>
            <a:r>
              <a:rPr lang="en-US" sz="2400" b="1" spc="401">
                <a:solidFill>
                  <a:srgbClr val="000000"/>
                </a:solidFill>
                <a:latin typeface="Arial" charset="0"/>
                <a:ea typeface="MS PGothic" charset="0"/>
              </a:rPr>
              <a:t>Service</a:t>
            </a:r>
            <a:br>
              <a:rPr lang="en-US" sz="2400" b="1" spc="401">
                <a:solidFill>
                  <a:srgbClr val="000000"/>
                </a:solidFill>
                <a:latin typeface="Arial" charset="0"/>
                <a:ea typeface="MS PGothic" charset="0"/>
              </a:rPr>
            </a:br>
            <a:r>
              <a:rPr lang="en-US" sz="2400" b="1" spc="401">
                <a:solidFill>
                  <a:srgbClr val="000000"/>
                </a:solidFill>
                <a:latin typeface="Arial" charset="0"/>
                <a:ea typeface="MS PGothic" charset="0"/>
              </a:rPr>
              <a:t>Management</a:t>
            </a:r>
          </a:p>
        </p:txBody>
      </p:sp>
      <p:grpSp>
        <p:nvGrpSpPr>
          <p:cNvPr id="22" name="Group 21"/>
          <p:cNvGrpSpPr/>
          <p:nvPr/>
        </p:nvGrpSpPr>
        <p:grpSpPr>
          <a:xfrm>
            <a:off x="10142146" y="5070179"/>
            <a:ext cx="2326682" cy="1786279"/>
            <a:chOff x="5546505" y="1550257"/>
            <a:chExt cx="1163341" cy="893140"/>
          </a:xfrm>
          <a:solidFill>
            <a:schemeClr val="accent4">
              <a:lumMod val="40000"/>
              <a:lumOff val="60000"/>
            </a:schemeClr>
          </a:solidFill>
        </p:grpSpPr>
        <p:sp>
          <p:nvSpPr>
            <p:cNvPr id="18" name="Rounded Rectangle 17"/>
            <p:cNvSpPr/>
            <p:nvPr/>
          </p:nvSpPr>
          <p:spPr>
            <a:xfrm>
              <a:off x="5546505" y="1550257"/>
              <a:ext cx="1163341" cy="893140"/>
            </a:xfrm>
            <a:prstGeom prst="roundRect">
              <a:avLst>
                <a:gd name="adj" fmla="val 0"/>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endParaRPr lang="en-US" sz="3200" b="1" spc="401">
                <a:solidFill>
                  <a:srgbClr val="FFFFFF"/>
                </a:solidFill>
                <a:latin typeface="Arial" panose="020B0604020202020204"/>
              </a:endParaRPr>
            </a:p>
          </p:txBody>
        </p:sp>
        <p:sp>
          <p:nvSpPr>
            <p:cNvPr id="36" name="Rectangle 35"/>
            <p:cNvSpPr/>
            <p:nvPr/>
          </p:nvSpPr>
          <p:spPr>
            <a:xfrm>
              <a:off x="5622829" y="2045600"/>
              <a:ext cx="992823" cy="230833"/>
            </a:xfrm>
            <a:prstGeom prst="rect">
              <a:avLst/>
            </a:prstGeom>
            <a:grpFill/>
            <a:ln>
              <a:noFill/>
            </a:ln>
          </p:spPr>
          <p:txBody>
            <a:bodyPr wrap="square">
              <a:spAutoFit/>
            </a:bodyPr>
            <a:lstStyle/>
            <a:p>
              <a:pPr algn="ctr" defTabSz="1828755" eaLnBrk="0" fontAlgn="base" hangingPunct="0">
                <a:spcBef>
                  <a:spcPct val="0"/>
                </a:spcBef>
                <a:spcAft>
                  <a:spcPct val="0"/>
                </a:spcAft>
              </a:pPr>
              <a:r>
                <a:rPr lang="en-US" sz="2400" b="1" spc="401">
                  <a:solidFill>
                    <a:srgbClr val="000000"/>
                  </a:solidFill>
                  <a:latin typeface="Arial" charset="0"/>
                  <a:ea typeface="MS PGothic" charset="0"/>
                </a:rPr>
                <a:t>Desktop </a:t>
              </a:r>
            </a:p>
          </p:txBody>
        </p:sp>
        <p:pic>
          <p:nvPicPr>
            <p:cNvPr id="52" name="Picture 51"/>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rot="10800000" flipV="1">
              <a:off x="5959731" y="1721805"/>
              <a:ext cx="327428" cy="268894"/>
            </a:xfrm>
            <a:prstGeom prst="rect">
              <a:avLst/>
            </a:prstGeom>
            <a:grpFill/>
          </p:spPr>
        </p:pic>
      </p:grpSp>
      <p:grpSp>
        <p:nvGrpSpPr>
          <p:cNvPr id="24" name="Group 23">
            <a:extLst>
              <a:ext uri="{FF2B5EF4-FFF2-40B4-BE49-F238E27FC236}">
                <a16:creationId xmlns:a16="http://schemas.microsoft.com/office/drawing/2014/main" id="{7B6293B5-0874-DF4B-B5CE-B5A343034339}"/>
              </a:ext>
            </a:extLst>
          </p:cNvPr>
          <p:cNvGrpSpPr/>
          <p:nvPr/>
        </p:nvGrpSpPr>
        <p:grpSpPr>
          <a:xfrm>
            <a:off x="3503607" y="3082116"/>
            <a:ext cx="3719526" cy="1646892"/>
            <a:chOff x="2123762" y="1245483"/>
            <a:chExt cx="1859763" cy="823446"/>
          </a:xfrm>
        </p:grpSpPr>
        <p:sp>
          <p:nvSpPr>
            <p:cNvPr id="128" name="Rounded Rectangle 127"/>
            <p:cNvSpPr/>
            <p:nvPr/>
          </p:nvSpPr>
          <p:spPr>
            <a:xfrm>
              <a:off x="2123762" y="1245483"/>
              <a:ext cx="1859763" cy="823446"/>
            </a:xfrm>
            <a:prstGeom prst="roundRect">
              <a:avLst>
                <a:gd name="adj" fmla="val 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200" b="1" spc="401" dirty="0">
                  <a:solidFill>
                    <a:srgbClr val="000000"/>
                  </a:solidFill>
                  <a:latin typeface="Arial" panose="020B0604020202020204"/>
                </a:rPr>
                <a:t>     Security</a:t>
              </a:r>
            </a:p>
          </p:txBody>
        </p:sp>
        <p:pic>
          <p:nvPicPr>
            <p:cNvPr id="171" name="Picture 6">
              <a:extLst>
                <a:ext uri="{FF2B5EF4-FFF2-40B4-BE49-F238E27FC236}">
                  <a16:creationId xmlns:a16="http://schemas.microsoft.com/office/drawing/2014/main" id="{E2C55781-A2D5-B649-8607-559338E1911D}"/>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bwMode="auto">
            <a:xfrm>
              <a:off x="2369196" y="1487550"/>
              <a:ext cx="232722" cy="305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73" name="Rectangle 172">
            <a:extLst>
              <a:ext uri="{FF2B5EF4-FFF2-40B4-BE49-F238E27FC236}">
                <a16:creationId xmlns:a16="http://schemas.microsoft.com/office/drawing/2014/main" id="{EBA7ABE7-9CE2-8348-A45C-8B5DAE369215}"/>
              </a:ext>
            </a:extLst>
          </p:cNvPr>
          <p:cNvSpPr/>
          <p:nvPr/>
        </p:nvSpPr>
        <p:spPr>
          <a:xfrm>
            <a:off x="4779790" y="7267687"/>
            <a:ext cx="1409021" cy="745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000" b="1" spc="401" dirty="0">
                <a:solidFill>
                  <a:srgbClr val="9E958C"/>
                </a:solidFill>
                <a:latin typeface="Arial" panose="020B0604020202020204"/>
              </a:rPr>
              <a:t>MSP</a:t>
            </a:r>
          </a:p>
        </p:txBody>
      </p:sp>
      <p:sp>
        <p:nvSpPr>
          <p:cNvPr id="174" name="Rectangle 173">
            <a:extLst>
              <a:ext uri="{FF2B5EF4-FFF2-40B4-BE49-F238E27FC236}">
                <a16:creationId xmlns:a16="http://schemas.microsoft.com/office/drawing/2014/main" id="{A1385001-EF9B-0549-84F0-C0D10ECED620}"/>
              </a:ext>
            </a:extLst>
          </p:cNvPr>
          <p:cNvSpPr/>
          <p:nvPr/>
        </p:nvSpPr>
        <p:spPr>
          <a:xfrm>
            <a:off x="12016962" y="8603106"/>
            <a:ext cx="4573624" cy="523348"/>
          </a:xfrm>
          <a:prstGeom prst="rect">
            <a:avLst/>
          </a:prstGeom>
        </p:spPr>
        <p:txBody>
          <a:bodyPr wrap="none">
            <a:spAutoFit/>
          </a:bodyPr>
          <a:lstStyle/>
          <a:p>
            <a:pPr algn="ctr" defTabSz="1828755" eaLnBrk="0" fontAlgn="base" hangingPunct="0">
              <a:spcBef>
                <a:spcPct val="0"/>
              </a:spcBef>
              <a:spcAft>
                <a:spcPct val="0"/>
              </a:spcAft>
            </a:pPr>
            <a:r>
              <a:rPr lang="en-US" sz="2801" b="1">
                <a:solidFill>
                  <a:srgbClr val="000000"/>
                </a:solidFill>
                <a:latin typeface="Arial" charset="0"/>
                <a:ea typeface="MS PGothic" charset="0"/>
              </a:rPr>
              <a:t>Less Time to Be Strategic</a:t>
            </a:r>
          </a:p>
        </p:txBody>
      </p:sp>
      <p:grpSp>
        <p:nvGrpSpPr>
          <p:cNvPr id="175" name="Group 174">
            <a:extLst>
              <a:ext uri="{FF2B5EF4-FFF2-40B4-BE49-F238E27FC236}">
                <a16:creationId xmlns:a16="http://schemas.microsoft.com/office/drawing/2014/main" id="{B77919E0-ECD5-D64A-ACF4-CB53B9BE94B5}"/>
              </a:ext>
            </a:extLst>
          </p:cNvPr>
          <p:cNvGrpSpPr/>
          <p:nvPr/>
        </p:nvGrpSpPr>
        <p:grpSpPr>
          <a:xfrm>
            <a:off x="2227655" y="8637296"/>
            <a:ext cx="9076717" cy="431015"/>
            <a:chOff x="1055588" y="3967671"/>
            <a:chExt cx="4538358" cy="215507"/>
          </a:xfrm>
        </p:grpSpPr>
        <p:sp>
          <p:nvSpPr>
            <p:cNvPr id="176" name="Rectangle 175">
              <a:extLst>
                <a:ext uri="{FF2B5EF4-FFF2-40B4-BE49-F238E27FC236}">
                  <a16:creationId xmlns:a16="http://schemas.microsoft.com/office/drawing/2014/main" id="{167983BF-0BFC-6944-A0C9-362250DC2D75}"/>
                </a:ext>
              </a:extLst>
            </p:cNvPr>
            <p:cNvSpPr/>
            <p:nvPr/>
          </p:nvSpPr>
          <p:spPr>
            <a:xfrm>
              <a:off x="4405736" y="3967671"/>
              <a:ext cx="1188210" cy="215507"/>
            </a:xfrm>
            <a:prstGeom prst="rect">
              <a:avLst/>
            </a:prstGeom>
          </p:spPr>
          <p:txBody>
            <a:bodyPr wrap="none">
              <a:spAutoFit/>
            </a:bodyPr>
            <a:lstStyle/>
            <a:p>
              <a:pPr algn="ctr" defTabSz="1828755" eaLnBrk="0" fontAlgn="base" hangingPunct="0">
                <a:spcBef>
                  <a:spcPct val="0"/>
                </a:spcBef>
                <a:spcAft>
                  <a:spcPct val="0"/>
                </a:spcAft>
              </a:pPr>
              <a:r>
                <a:rPr lang="en-US" sz="2201" dirty="0">
                  <a:solidFill>
                    <a:srgbClr val="000000"/>
                  </a:solidFill>
                  <a:latin typeface="Arial" charset="0"/>
                  <a:ea typeface="MS PGothic" charset="0"/>
                </a:rPr>
                <a:t>Slow To Respond</a:t>
              </a:r>
            </a:p>
          </p:txBody>
        </p:sp>
        <p:sp>
          <p:nvSpPr>
            <p:cNvPr id="178" name="Rectangle 177">
              <a:extLst>
                <a:ext uri="{FF2B5EF4-FFF2-40B4-BE49-F238E27FC236}">
                  <a16:creationId xmlns:a16="http://schemas.microsoft.com/office/drawing/2014/main" id="{C58D7045-D869-2B47-B629-DED4D80B6A27}"/>
                </a:ext>
              </a:extLst>
            </p:cNvPr>
            <p:cNvSpPr/>
            <p:nvPr/>
          </p:nvSpPr>
          <p:spPr>
            <a:xfrm>
              <a:off x="2448733" y="3967671"/>
              <a:ext cx="1583125" cy="215507"/>
            </a:xfrm>
            <a:prstGeom prst="rect">
              <a:avLst/>
            </a:prstGeom>
          </p:spPr>
          <p:txBody>
            <a:bodyPr wrap="none">
              <a:spAutoFit/>
            </a:bodyPr>
            <a:lstStyle/>
            <a:p>
              <a:pPr algn="ctr" defTabSz="1828755" eaLnBrk="0" fontAlgn="base" hangingPunct="0">
                <a:spcBef>
                  <a:spcPct val="0"/>
                </a:spcBef>
                <a:spcAft>
                  <a:spcPct val="0"/>
                </a:spcAft>
              </a:pPr>
              <a:r>
                <a:rPr lang="en-US" sz="2201">
                  <a:solidFill>
                    <a:srgbClr val="000000"/>
                  </a:solidFill>
                  <a:latin typeface="Arial" charset="0"/>
                  <a:ea typeface="MS PGothic" charset="0"/>
                </a:rPr>
                <a:t>Lower User Satisfaction</a:t>
              </a:r>
            </a:p>
          </p:txBody>
        </p:sp>
        <p:sp>
          <p:nvSpPr>
            <p:cNvPr id="179" name="Rectangle 178">
              <a:extLst>
                <a:ext uri="{FF2B5EF4-FFF2-40B4-BE49-F238E27FC236}">
                  <a16:creationId xmlns:a16="http://schemas.microsoft.com/office/drawing/2014/main" id="{9A64558A-1DAB-6240-99A9-58DF6D287AB1}"/>
                </a:ext>
              </a:extLst>
            </p:cNvPr>
            <p:cNvSpPr/>
            <p:nvPr/>
          </p:nvSpPr>
          <p:spPr>
            <a:xfrm>
              <a:off x="1055588" y="3967671"/>
              <a:ext cx="1026082" cy="215507"/>
            </a:xfrm>
            <a:prstGeom prst="rect">
              <a:avLst/>
            </a:prstGeom>
          </p:spPr>
          <p:txBody>
            <a:bodyPr wrap="none">
              <a:spAutoFit/>
            </a:bodyPr>
            <a:lstStyle/>
            <a:p>
              <a:pPr algn="ctr" defTabSz="1828755" eaLnBrk="0" fontAlgn="base" hangingPunct="0">
                <a:spcBef>
                  <a:spcPct val="0"/>
                </a:spcBef>
                <a:spcAft>
                  <a:spcPct val="0"/>
                </a:spcAft>
              </a:pPr>
              <a:r>
                <a:rPr lang="en-US" sz="2201" dirty="0">
                  <a:solidFill>
                    <a:srgbClr val="000000"/>
                  </a:solidFill>
                  <a:latin typeface="Arial" charset="0"/>
                  <a:ea typeface="MS PGothic" charset="0"/>
                </a:rPr>
                <a:t>Increased Risk</a:t>
              </a:r>
            </a:p>
          </p:txBody>
        </p:sp>
      </p:grpSp>
      <p:pic>
        <p:nvPicPr>
          <p:cNvPr id="50" name="Picture 5">
            <a:extLst>
              <a:ext uri="{FF2B5EF4-FFF2-40B4-BE49-F238E27FC236}">
                <a16:creationId xmlns:a16="http://schemas.microsoft.com/office/drawing/2014/main" id="{E9E4B405-A255-AF42-B99C-29AB7E6DEB14}"/>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bwMode="auto">
          <a:xfrm>
            <a:off x="4242263" y="5015343"/>
            <a:ext cx="345431" cy="4878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FCCEC101-B7EB-E614-F1E6-3EBED10F317C}"/>
              </a:ext>
            </a:extLst>
          </p:cNvPr>
          <p:cNvSpPr/>
          <p:nvPr/>
        </p:nvSpPr>
        <p:spPr>
          <a:xfrm>
            <a:off x="13181432" y="7277944"/>
            <a:ext cx="1409021" cy="745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000" b="1" spc="401" dirty="0">
                <a:solidFill>
                  <a:srgbClr val="9E958C"/>
                </a:solidFill>
                <a:latin typeface="Arial" panose="020B0604020202020204"/>
              </a:rPr>
              <a:t>IT</a:t>
            </a:r>
          </a:p>
        </p:txBody>
      </p:sp>
      <p:sp>
        <p:nvSpPr>
          <p:cNvPr id="17" name="Rectangle 16">
            <a:extLst>
              <a:ext uri="{FF2B5EF4-FFF2-40B4-BE49-F238E27FC236}">
                <a16:creationId xmlns:a16="http://schemas.microsoft.com/office/drawing/2014/main" id="{E9FB52FA-AC08-F599-5CDC-60BA42CC2B34}"/>
              </a:ext>
            </a:extLst>
          </p:cNvPr>
          <p:cNvSpPr/>
          <p:nvPr/>
        </p:nvSpPr>
        <p:spPr>
          <a:xfrm>
            <a:off x="8176370" y="7373987"/>
            <a:ext cx="1409021" cy="745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000" b="1" spc="401" dirty="0">
                <a:solidFill>
                  <a:srgbClr val="9E958C"/>
                </a:solidFill>
                <a:latin typeface="Arial" panose="020B0604020202020204"/>
              </a:rPr>
              <a:t>MSP</a:t>
            </a:r>
          </a:p>
        </p:txBody>
      </p:sp>
      <p:sp>
        <p:nvSpPr>
          <p:cNvPr id="19" name="Rectangle 18">
            <a:extLst>
              <a:ext uri="{FF2B5EF4-FFF2-40B4-BE49-F238E27FC236}">
                <a16:creationId xmlns:a16="http://schemas.microsoft.com/office/drawing/2014/main" id="{3AEAD69F-88BB-6436-78D0-E4AB677D3EED}"/>
              </a:ext>
            </a:extLst>
          </p:cNvPr>
          <p:cNvSpPr/>
          <p:nvPr/>
        </p:nvSpPr>
        <p:spPr>
          <a:xfrm>
            <a:off x="10602788" y="7291028"/>
            <a:ext cx="1409021" cy="745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000" b="1" spc="401" dirty="0">
                <a:solidFill>
                  <a:srgbClr val="9E958C"/>
                </a:solidFill>
                <a:latin typeface="Arial" panose="020B0604020202020204"/>
              </a:rPr>
              <a:t>MSP</a:t>
            </a:r>
          </a:p>
        </p:txBody>
      </p:sp>
      <p:sp>
        <p:nvSpPr>
          <p:cNvPr id="21" name="Rectangle 20">
            <a:extLst>
              <a:ext uri="{FF2B5EF4-FFF2-40B4-BE49-F238E27FC236}">
                <a16:creationId xmlns:a16="http://schemas.microsoft.com/office/drawing/2014/main" id="{137E7458-D690-0E5C-BB95-2A6B96C51407}"/>
              </a:ext>
            </a:extLst>
          </p:cNvPr>
          <p:cNvSpPr/>
          <p:nvPr/>
        </p:nvSpPr>
        <p:spPr>
          <a:xfrm>
            <a:off x="4822258" y="7277944"/>
            <a:ext cx="1409021" cy="745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000" b="1" spc="401" dirty="0">
                <a:solidFill>
                  <a:srgbClr val="9E958C"/>
                </a:solidFill>
                <a:latin typeface="Arial" panose="020B0604020202020204"/>
              </a:rPr>
              <a:t>IT</a:t>
            </a:r>
          </a:p>
        </p:txBody>
      </p:sp>
      <p:sp>
        <p:nvSpPr>
          <p:cNvPr id="23" name="Rectangle 22">
            <a:extLst>
              <a:ext uri="{FF2B5EF4-FFF2-40B4-BE49-F238E27FC236}">
                <a16:creationId xmlns:a16="http://schemas.microsoft.com/office/drawing/2014/main" id="{BEF8932E-76F0-A6C7-491D-B3F436A10538}"/>
              </a:ext>
            </a:extLst>
          </p:cNvPr>
          <p:cNvSpPr/>
          <p:nvPr/>
        </p:nvSpPr>
        <p:spPr>
          <a:xfrm>
            <a:off x="7933669" y="7277944"/>
            <a:ext cx="1409021" cy="745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000" b="1" spc="401" dirty="0">
                <a:solidFill>
                  <a:srgbClr val="9E958C"/>
                </a:solidFill>
                <a:latin typeface="Arial" panose="020B0604020202020204"/>
              </a:rPr>
              <a:t>IT</a:t>
            </a:r>
          </a:p>
        </p:txBody>
      </p:sp>
      <p:sp>
        <p:nvSpPr>
          <p:cNvPr id="25" name="Rectangle 24">
            <a:extLst>
              <a:ext uri="{FF2B5EF4-FFF2-40B4-BE49-F238E27FC236}">
                <a16:creationId xmlns:a16="http://schemas.microsoft.com/office/drawing/2014/main" id="{9FFD6793-1326-31CE-6841-5DB7A86E2C19}"/>
              </a:ext>
            </a:extLst>
          </p:cNvPr>
          <p:cNvSpPr/>
          <p:nvPr/>
        </p:nvSpPr>
        <p:spPr>
          <a:xfrm>
            <a:off x="10645256" y="7277944"/>
            <a:ext cx="1409021" cy="745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eaLnBrk="0" fontAlgn="base" hangingPunct="0">
              <a:spcBef>
                <a:spcPct val="0"/>
              </a:spcBef>
              <a:spcAft>
                <a:spcPct val="0"/>
              </a:spcAft>
            </a:pPr>
            <a:r>
              <a:rPr lang="en-US" sz="3000" b="1" spc="401" dirty="0">
                <a:solidFill>
                  <a:srgbClr val="9E958C"/>
                </a:solidFill>
                <a:latin typeface="Arial" panose="020B0604020202020204"/>
              </a:rPr>
              <a:t>IT</a:t>
            </a:r>
          </a:p>
        </p:txBody>
      </p:sp>
    </p:spTree>
    <p:extLst>
      <p:ext uri="{BB962C8B-B14F-4D97-AF65-F5344CB8AC3E}">
        <p14:creationId xmlns:p14="http://schemas.microsoft.com/office/powerpoint/2010/main" val="3772451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4"/>
                                        </p:tgtEl>
                                        <p:attrNameLst>
                                          <p:attrName>style.visibility</p:attrName>
                                        </p:attrNameLst>
                                      </p:cBhvr>
                                      <p:to>
                                        <p:strVal val="visible"/>
                                      </p:to>
                                    </p:set>
                                    <p:animEffect transition="in" filter="fade">
                                      <p:cBhvr>
                                        <p:cTn id="15"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3" descr="A picture containing computer, computer, indoor, person&#10;&#10;Description automatically generated">
            <a:extLst>
              <a:ext uri="{FF2B5EF4-FFF2-40B4-BE49-F238E27FC236}">
                <a16:creationId xmlns:a16="http://schemas.microsoft.com/office/drawing/2014/main" id="{C1FB3167-115B-48EF-5162-5BB84E302DA8}"/>
              </a:ext>
            </a:extLst>
          </p:cNvPr>
          <p:cNvPicPr>
            <a:picLocks noChangeAspect="1"/>
          </p:cNvPicPr>
          <p:nvPr/>
        </p:nvPicPr>
        <p:blipFill>
          <a:blip r:embed="rId3"/>
          <a:stretch>
            <a:fillRect/>
          </a:stretch>
        </p:blipFill>
        <p:spPr>
          <a:xfrm>
            <a:off x="0" y="0"/>
            <a:ext cx="18287994" cy="10287000"/>
          </a:xfrm>
          <a:prstGeom prst="rect">
            <a:avLst/>
          </a:prstGeom>
          <a:noFill/>
          <a:ln cap="flat">
            <a:noFill/>
          </a:ln>
        </p:spPr>
      </p:pic>
      <p:sp>
        <p:nvSpPr>
          <p:cNvPr id="3" name="Title 43">
            <a:extLst>
              <a:ext uri="{FF2B5EF4-FFF2-40B4-BE49-F238E27FC236}">
                <a16:creationId xmlns:a16="http://schemas.microsoft.com/office/drawing/2014/main" id="{E8E9AE7A-F7BB-4E63-D615-DA66156DB0B4}"/>
              </a:ext>
            </a:extLst>
          </p:cNvPr>
          <p:cNvSpPr txBox="1">
            <a:spLocks noGrp="1"/>
          </p:cNvSpPr>
          <p:nvPr>
            <p:ph type="title"/>
          </p:nvPr>
        </p:nvSpPr>
        <p:spPr>
          <a:xfrm>
            <a:off x="0" y="807241"/>
            <a:ext cx="18287994" cy="1319219"/>
          </a:xfrm>
          <a:prstGeom prst="rect">
            <a:avLst/>
          </a:prstGeom>
          <a:noFill/>
          <a:ln>
            <a:noFill/>
          </a:ln>
        </p:spPr>
        <p:txBody>
          <a:bodyPr vert="horz" wrap="square" lIns="137160" tIns="68580" rIns="137160" bIns="68580" anchor="t" anchorCtr="1" compatLnSpc="1">
            <a:normAutofit/>
          </a:bodyPr>
          <a:lstStyle/>
          <a:p>
            <a:pPr>
              <a:spcBef>
                <a:spcPts val="0"/>
              </a:spcBef>
            </a:pPr>
            <a:r>
              <a:rPr lang="en-ZA" sz="4800" dirty="0">
                <a:solidFill>
                  <a:srgbClr val="FFFFFF"/>
                </a:solidFill>
                <a:latin typeface="Arial"/>
                <a:cs typeface="Arial"/>
              </a:rPr>
              <a:t>Manage, prioritise and automate cybersecurity</a:t>
            </a:r>
          </a:p>
        </p:txBody>
      </p:sp>
      <p:grpSp>
        <p:nvGrpSpPr>
          <p:cNvPr id="4" name="Group 64">
            <a:extLst>
              <a:ext uri="{FF2B5EF4-FFF2-40B4-BE49-F238E27FC236}">
                <a16:creationId xmlns:a16="http://schemas.microsoft.com/office/drawing/2014/main" id="{C85A6834-70A2-C330-39D2-80C6CC3A44EC}"/>
              </a:ext>
            </a:extLst>
          </p:cNvPr>
          <p:cNvGrpSpPr/>
          <p:nvPr/>
        </p:nvGrpSpPr>
        <p:grpSpPr>
          <a:xfrm>
            <a:off x="928793" y="2478782"/>
            <a:ext cx="10834719" cy="6414398"/>
            <a:chOff x="619195" y="1652521"/>
            <a:chExt cx="7223146" cy="4276265"/>
          </a:xfrm>
        </p:grpSpPr>
        <p:sp>
          <p:nvSpPr>
            <p:cNvPr id="5" name="Rounded Rectangle 25">
              <a:extLst>
                <a:ext uri="{FF2B5EF4-FFF2-40B4-BE49-F238E27FC236}">
                  <a16:creationId xmlns:a16="http://schemas.microsoft.com/office/drawing/2014/main" id="{42FC66EA-8735-C454-011B-30F1BDDC7E08}"/>
                </a:ext>
              </a:extLst>
            </p:cNvPr>
            <p:cNvSpPr/>
            <p:nvPr/>
          </p:nvSpPr>
          <p:spPr>
            <a:xfrm>
              <a:off x="4368847" y="1652521"/>
              <a:ext cx="3473494" cy="2021418"/>
            </a:xfrm>
            <a:custGeom>
              <a:avLst>
                <a:gd name="f10" fmla="val 1247"/>
              </a:avLst>
              <a:gdLst>
                <a:gd name="f1" fmla="val 10800000"/>
                <a:gd name="f2" fmla="val 5400000"/>
                <a:gd name="f3" fmla="val 16200000"/>
                <a:gd name="f4" fmla="val w"/>
                <a:gd name="f5" fmla="val h"/>
                <a:gd name="f6" fmla="val ss"/>
                <a:gd name="f7" fmla="val 0"/>
                <a:gd name="f8" fmla="*/ 5419351 1 1725033"/>
                <a:gd name="f9" fmla="val 45"/>
                <a:gd name="f10" fmla="val 124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6" name="Rounded Rectangle 27">
              <a:extLst>
                <a:ext uri="{FF2B5EF4-FFF2-40B4-BE49-F238E27FC236}">
                  <a16:creationId xmlns:a16="http://schemas.microsoft.com/office/drawing/2014/main" id="{EADC1C57-F3AF-C825-053E-709AEAF8BDEE}"/>
                </a:ext>
              </a:extLst>
            </p:cNvPr>
            <p:cNvSpPr/>
            <p:nvPr/>
          </p:nvSpPr>
          <p:spPr>
            <a:xfrm>
              <a:off x="4368847" y="3907368"/>
              <a:ext cx="3473494" cy="2021418"/>
            </a:xfrm>
            <a:custGeom>
              <a:avLst>
                <a:gd name="f10" fmla="val 1247"/>
              </a:avLst>
              <a:gdLst>
                <a:gd name="f1" fmla="val 10800000"/>
                <a:gd name="f2" fmla="val 5400000"/>
                <a:gd name="f3" fmla="val 16200000"/>
                <a:gd name="f4" fmla="val w"/>
                <a:gd name="f5" fmla="val h"/>
                <a:gd name="f6" fmla="val ss"/>
                <a:gd name="f7" fmla="val 0"/>
                <a:gd name="f8" fmla="*/ 5419351 1 1725033"/>
                <a:gd name="f9" fmla="val 45"/>
                <a:gd name="f10" fmla="val 124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7" name="Text Placeholder 71">
              <a:extLst>
                <a:ext uri="{FF2B5EF4-FFF2-40B4-BE49-F238E27FC236}">
                  <a16:creationId xmlns:a16="http://schemas.microsoft.com/office/drawing/2014/main" id="{02DA2D19-D5C9-5F7C-75EE-317481D0E43F}"/>
                </a:ext>
              </a:extLst>
            </p:cNvPr>
            <p:cNvSpPr txBox="1"/>
            <p:nvPr/>
          </p:nvSpPr>
          <p:spPr>
            <a:xfrm>
              <a:off x="4790449" y="1844326"/>
              <a:ext cx="2630289" cy="730075"/>
            </a:xfrm>
            <a:prstGeom prst="rect">
              <a:avLst/>
            </a:prstGeom>
            <a:noFill/>
            <a:ln cap="flat">
              <a:noFill/>
            </a:ln>
          </p:spPr>
          <p:txBody>
            <a:bodyPr vert="horz" wrap="square" lIns="137160" tIns="68580" rIns="137160" bIns="68580" anchor="b" anchorCtr="0" compatLnSpc="1">
              <a:noAutofit/>
            </a:bodyPr>
            <a:lstStyle/>
            <a:p>
              <a:pPr algn="ctr" defTabSz="1371612">
                <a:lnSpc>
                  <a:spcPct val="90000"/>
                </a:lnSpc>
                <a:spcBef>
                  <a:spcPts val="1500"/>
                </a:spcBef>
                <a:defRPr sz="1800" b="0" i="0" u="none" strike="noStrike" kern="0" cap="none" spc="0" baseline="0">
                  <a:solidFill>
                    <a:srgbClr val="000000"/>
                  </a:solidFill>
                  <a:uFillTx/>
                </a:defRPr>
              </a:pPr>
              <a:r>
                <a:rPr lang="en-US" sz="6300" b="1" dirty="0">
                  <a:solidFill>
                    <a:srgbClr val="850A64"/>
                  </a:solidFill>
                  <a:latin typeface="Arial"/>
                  <a:cs typeface="Arial"/>
                </a:rPr>
                <a:t>85%</a:t>
              </a:r>
            </a:p>
          </p:txBody>
        </p:sp>
        <p:sp>
          <p:nvSpPr>
            <p:cNvPr id="8" name="Text Placeholder 77">
              <a:extLst>
                <a:ext uri="{FF2B5EF4-FFF2-40B4-BE49-F238E27FC236}">
                  <a16:creationId xmlns:a16="http://schemas.microsoft.com/office/drawing/2014/main" id="{5DEC9792-0764-9C3B-35C6-01944CBE5B62}"/>
                </a:ext>
              </a:extLst>
            </p:cNvPr>
            <p:cNvSpPr txBox="1"/>
            <p:nvPr/>
          </p:nvSpPr>
          <p:spPr>
            <a:xfrm>
              <a:off x="4596871" y="2593505"/>
              <a:ext cx="3129899" cy="935769"/>
            </a:xfrm>
            <a:prstGeom prst="rect">
              <a:avLst/>
            </a:prstGeom>
            <a:noFill/>
            <a:ln cap="flat">
              <a:noFill/>
            </a:ln>
          </p:spPr>
          <p:txBody>
            <a:bodyPr vert="horz" wrap="square" lIns="137160" tIns="68580" rIns="137160" bIns="68580" anchor="t" anchorCtr="0" compatLnSpc="1">
              <a:noAutofit/>
            </a:bodyPr>
            <a:lstStyle/>
            <a:p>
              <a:pPr algn="ctr" defTabSz="1371612">
                <a:defRPr sz="1800" b="0" i="0" u="none" strike="noStrike" kern="0" cap="none" spc="0" baseline="0">
                  <a:solidFill>
                    <a:srgbClr val="000000"/>
                  </a:solidFill>
                  <a:uFillTx/>
                </a:defRPr>
              </a:pPr>
              <a:r>
                <a:rPr lang="en-ZA" sz="2100" dirty="0">
                  <a:solidFill>
                    <a:srgbClr val="231F20"/>
                  </a:solidFill>
                  <a:latin typeface="Arial"/>
                  <a:cs typeface="Arial"/>
                </a:rPr>
                <a:t>of organisations </a:t>
              </a:r>
              <a:r>
                <a:rPr lang="en-ZA" sz="2100" b="1" dirty="0">
                  <a:solidFill>
                    <a:srgbClr val="231F20"/>
                  </a:solidFill>
                  <a:latin typeface="Arial"/>
                  <a:cs typeface="Arial"/>
                </a:rPr>
                <a:t>experienced a successful cyberattack </a:t>
              </a:r>
              <a:r>
                <a:rPr lang="en-ZA" sz="2100" dirty="0">
                  <a:solidFill>
                    <a:srgbClr val="231F20"/>
                  </a:solidFill>
                  <a:latin typeface="Arial"/>
                  <a:cs typeface="Arial"/>
                </a:rPr>
                <a:t>within the last 12 months</a:t>
              </a:r>
            </a:p>
          </p:txBody>
        </p:sp>
        <p:sp>
          <p:nvSpPr>
            <p:cNvPr id="9" name="Text Placeholder 71">
              <a:extLst>
                <a:ext uri="{FF2B5EF4-FFF2-40B4-BE49-F238E27FC236}">
                  <a16:creationId xmlns:a16="http://schemas.microsoft.com/office/drawing/2014/main" id="{319755B5-ED2B-12A1-30EE-837F3BB70F28}"/>
                </a:ext>
              </a:extLst>
            </p:cNvPr>
            <p:cNvSpPr txBox="1"/>
            <p:nvPr/>
          </p:nvSpPr>
          <p:spPr>
            <a:xfrm>
              <a:off x="4846676" y="4011491"/>
              <a:ext cx="2630289" cy="730075"/>
            </a:xfrm>
            <a:prstGeom prst="rect">
              <a:avLst/>
            </a:prstGeom>
            <a:noFill/>
            <a:ln cap="flat">
              <a:noFill/>
            </a:ln>
          </p:spPr>
          <p:txBody>
            <a:bodyPr vert="horz" wrap="square" lIns="137160" tIns="68580" rIns="137160" bIns="68580" anchor="b" anchorCtr="0" compatLnSpc="1">
              <a:noAutofit/>
            </a:bodyPr>
            <a:lstStyle/>
            <a:p>
              <a:pPr algn="ctr" defTabSz="1371612">
                <a:lnSpc>
                  <a:spcPct val="90000"/>
                </a:lnSpc>
                <a:spcBef>
                  <a:spcPts val="1500"/>
                </a:spcBef>
                <a:defRPr sz="1800" b="0" i="0" u="none" strike="noStrike" kern="0" cap="none" spc="0" baseline="0">
                  <a:solidFill>
                    <a:srgbClr val="000000"/>
                  </a:solidFill>
                  <a:uFillTx/>
                </a:defRPr>
              </a:pPr>
              <a:r>
                <a:rPr lang="en-US" sz="6300" b="1" dirty="0">
                  <a:solidFill>
                    <a:srgbClr val="850A64"/>
                  </a:solidFill>
                  <a:latin typeface="Arial"/>
                  <a:cs typeface="Arial"/>
                </a:rPr>
                <a:t>&gt;50%</a:t>
              </a:r>
            </a:p>
          </p:txBody>
        </p:sp>
        <p:sp>
          <p:nvSpPr>
            <p:cNvPr id="10" name="Text Placeholder 77">
              <a:extLst>
                <a:ext uri="{FF2B5EF4-FFF2-40B4-BE49-F238E27FC236}">
                  <a16:creationId xmlns:a16="http://schemas.microsoft.com/office/drawing/2014/main" id="{A072383B-8295-A2CC-9F1F-BA5A0BD33177}"/>
                </a:ext>
              </a:extLst>
            </p:cNvPr>
            <p:cNvSpPr txBox="1"/>
            <p:nvPr/>
          </p:nvSpPr>
          <p:spPr>
            <a:xfrm>
              <a:off x="4596871" y="4835685"/>
              <a:ext cx="3129899" cy="935769"/>
            </a:xfrm>
            <a:prstGeom prst="rect">
              <a:avLst/>
            </a:prstGeom>
            <a:noFill/>
            <a:ln cap="flat">
              <a:noFill/>
            </a:ln>
          </p:spPr>
          <p:txBody>
            <a:bodyPr vert="horz" wrap="square" lIns="137160" tIns="68580" rIns="137160" bIns="68580" anchor="t" anchorCtr="0" compatLnSpc="1">
              <a:noAutofit/>
            </a:bodyPr>
            <a:lstStyle/>
            <a:p>
              <a:pPr algn="ctr" defTabSz="1371612">
                <a:defRPr sz="1800" b="0" i="0" u="none" strike="noStrike" kern="0" cap="none" spc="0" baseline="0">
                  <a:solidFill>
                    <a:srgbClr val="000000"/>
                  </a:solidFill>
                  <a:uFillTx/>
                </a:defRPr>
              </a:pPr>
              <a:r>
                <a:rPr lang="en-US" sz="2100" dirty="0">
                  <a:solidFill>
                    <a:srgbClr val="231F20"/>
                  </a:solidFill>
                  <a:latin typeface="Arial"/>
                  <a:cs typeface="Arial"/>
                </a:rPr>
                <a:t>of cyber incidents will be caused by </a:t>
              </a:r>
              <a:r>
                <a:rPr lang="en-US" sz="2100" b="1" dirty="0">
                  <a:solidFill>
                    <a:srgbClr val="231F20"/>
                  </a:solidFill>
                  <a:latin typeface="Arial"/>
                  <a:cs typeface="Arial"/>
                </a:rPr>
                <a:t>lack of talent or human failure</a:t>
              </a:r>
              <a:r>
                <a:rPr lang="en-US" sz="2100" dirty="0">
                  <a:solidFill>
                    <a:srgbClr val="231F20"/>
                  </a:solidFill>
                  <a:latin typeface="Arial"/>
                  <a:cs typeface="Arial"/>
                </a:rPr>
                <a:t> by 2025</a:t>
              </a:r>
              <a:endParaRPr lang="en-US" sz="2100" b="1" dirty="0">
                <a:solidFill>
                  <a:srgbClr val="231F20"/>
                </a:solidFill>
                <a:latin typeface="Arial" pitchFamily="34"/>
                <a:cs typeface="Arial"/>
              </a:endParaRPr>
            </a:p>
          </p:txBody>
        </p:sp>
        <p:sp>
          <p:nvSpPr>
            <p:cNvPr id="11" name="Rounded Rectangle 44">
              <a:extLst>
                <a:ext uri="{FF2B5EF4-FFF2-40B4-BE49-F238E27FC236}">
                  <a16:creationId xmlns:a16="http://schemas.microsoft.com/office/drawing/2014/main" id="{652F227D-D942-5DC0-0EAB-46D3ABB57D4E}"/>
                </a:ext>
              </a:extLst>
            </p:cNvPr>
            <p:cNvSpPr/>
            <p:nvPr/>
          </p:nvSpPr>
          <p:spPr>
            <a:xfrm>
              <a:off x="619195" y="3907368"/>
              <a:ext cx="3473494" cy="2021418"/>
            </a:xfrm>
            <a:custGeom>
              <a:avLst>
                <a:gd name="f10" fmla="val 1247"/>
              </a:avLst>
              <a:gdLst>
                <a:gd name="f1" fmla="val 10800000"/>
                <a:gd name="f2" fmla="val 5400000"/>
                <a:gd name="f3" fmla="val 16200000"/>
                <a:gd name="f4" fmla="val w"/>
                <a:gd name="f5" fmla="val h"/>
                <a:gd name="f6" fmla="val ss"/>
                <a:gd name="f7" fmla="val 0"/>
                <a:gd name="f8" fmla="*/ 5419351 1 1725033"/>
                <a:gd name="f9" fmla="val 45"/>
                <a:gd name="f10" fmla="val 124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12" name="Text Placeholder 71">
              <a:extLst>
                <a:ext uri="{FF2B5EF4-FFF2-40B4-BE49-F238E27FC236}">
                  <a16:creationId xmlns:a16="http://schemas.microsoft.com/office/drawing/2014/main" id="{7CAD6E90-B099-3037-1315-EC38B36C5184}"/>
                </a:ext>
              </a:extLst>
            </p:cNvPr>
            <p:cNvSpPr txBox="1"/>
            <p:nvPr/>
          </p:nvSpPr>
          <p:spPr>
            <a:xfrm>
              <a:off x="1043847" y="4081171"/>
              <a:ext cx="2630289" cy="730075"/>
            </a:xfrm>
            <a:prstGeom prst="rect">
              <a:avLst/>
            </a:prstGeom>
            <a:noFill/>
            <a:ln cap="flat">
              <a:noFill/>
            </a:ln>
          </p:spPr>
          <p:txBody>
            <a:bodyPr vert="horz" wrap="square" lIns="137160" tIns="68580" rIns="137160" bIns="68580" anchor="b" anchorCtr="0" compatLnSpc="1">
              <a:noAutofit/>
            </a:bodyPr>
            <a:lstStyle/>
            <a:p>
              <a:pPr algn="ctr" defTabSz="1371612">
                <a:lnSpc>
                  <a:spcPct val="90000"/>
                </a:lnSpc>
                <a:spcBef>
                  <a:spcPts val="1500"/>
                </a:spcBef>
                <a:defRPr sz="1800" b="0" i="0" u="none" strike="noStrike" kern="0" cap="none" spc="0" baseline="0">
                  <a:solidFill>
                    <a:srgbClr val="000000"/>
                  </a:solidFill>
                  <a:uFillTx/>
                </a:defRPr>
              </a:pPr>
              <a:r>
                <a:rPr lang="en-US" sz="6300" b="1" dirty="0">
                  <a:solidFill>
                    <a:srgbClr val="850A64"/>
                  </a:solidFill>
                  <a:latin typeface="Arial"/>
                  <a:cs typeface="Arial"/>
                </a:rPr>
                <a:t>71%</a:t>
              </a:r>
            </a:p>
          </p:txBody>
        </p:sp>
        <p:sp>
          <p:nvSpPr>
            <p:cNvPr id="13" name="Text Placeholder 77">
              <a:extLst>
                <a:ext uri="{FF2B5EF4-FFF2-40B4-BE49-F238E27FC236}">
                  <a16:creationId xmlns:a16="http://schemas.microsoft.com/office/drawing/2014/main" id="{8A71F418-FBD4-8EC0-BC3F-C30BCE1E79E2}"/>
                </a:ext>
              </a:extLst>
            </p:cNvPr>
            <p:cNvSpPr txBox="1"/>
            <p:nvPr/>
          </p:nvSpPr>
          <p:spPr>
            <a:xfrm>
              <a:off x="847219" y="4835685"/>
              <a:ext cx="3129899" cy="935769"/>
            </a:xfrm>
            <a:prstGeom prst="rect">
              <a:avLst/>
            </a:prstGeom>
            <a:noFill/>
            <a:ln cap="flat">
              <a:noFill/>
            </a:ln>
          </p:spPr>
          <p:txBody>
            <a:bodyPr vert="horz" wrap="square" lIns="137160" tIns="68580" rIns="137160" bIns="68580" anchor="t" anchorCtr="0" compatLnSpc="1">
              <a:noAutofit/>
            </a:bodyPr>
            <a:lstStyle/>
            <a:p>
              <a:pPr algn="ctr" defTabSz="1371612">
                <a:defRPr sz="1800" b="0" i="0" u="none" strike="noStrike" kern="0" cap="none" spc="0" baseline="0">
                  <a:solidFill>
                    <a:srgbClr val="000000"/>
                  </a:solidFill>
                  <a:uFillTx/>
                </a:defRPr>
              </a:pPr>
              <a:r>
                <a:rPr lang="en-US" sz="2100" dirty="0">
                  <a:solidFill>
                    <a:srgbClr val="5E5356"/>
                  </a:solidFill>
                  <a:latin typeface="Arial" pitchFamily="34"/>
                  <a:cs typeface="Arial"/>
                </a:rPr>
                <a:t>of IT and security professional </a:t>
              </a:r>
              <a:r>
                <a:rPr lang="en-US" sz="2100" b="1" dirty="0">
                  <a:solidFill>
                    <a:srgbClr val="231F20"/>
                  </a:solidFill>
                  <a:latin typeface="Arial" pitchFamily="34"/>
                  <a:cs typeface="Arial"/>
                </a:rPr>
                <a:t>find patching to be overly complex</a:t>
              </a:r>
              <a:r>
                <a:rPr lang="en-US" sz="2100" dirty="0">
                  <a:solidFill>
                    <a:srgbClr val="231F20"/>
                  </a:solidFill>
                  <a:latin typeface="Arial" pitchFamily="34"/>
                  <a:cs typeface="Arial"/>
                </a:rPr>
                <a:t> </a:t>
              </a:r>
              <a:r>
                <a:rPr lang="en-US" sz="2100" dirty="0">
                  <a:solidFill>
                    <a:srgbClr val="5E5356"/>
                  </a:solidFill>
                  <a:latin typeface="Arial" pitchFamily="34"/>
                  <a:cs typeface="Arial"/>
                </a:rPr>
                <a:t>and time consuming</a:t>
              </a:r>
            </a:p>
          </p:txBody>
        </p:sp>
        <p:sp>
          <p:nvSpPr>
            <p:cNvPr id="14" name="Rounded Rectangle 47">
              <a:extLst>
                <a:ext uri="{FF2B5EF4-FFF2-40B4-BE49-F238E27FC236}">
                  <a16:creationId xmlns:a16="http://schemas.microsoft.com/office/drawing/2014/main" id="{6BCFD374-FFBF-6699-B004-73719499D5D3}"/>
                </a:ext>
              </a:extLst>
            </p:cNvPr>
            <p:cNvSpPr/>
            <p:nvPr/>
          </p:nvSpPr>
          <p:spPr>
            <a:xfrm>
              <a:off x="619195" y="1652521"/>
              <a:ext cx="3473494" cy="2021418"/>
            </a:xfrm>
            <a:custGeom>
              <a:avLst>
                <a:gd name="f10" fmla="val 1247"/>
              </a:avLst>
              <a:gdLst>
                <a:gd name="f1" fmla="val 10800000"/>
                <a:gd name="f2" fmla="val 5400000"/>
                <a:gd name="f3" fmla="val 16200000"/>
                <a:gd name="f4" fmla="val w"/>
                <a:gd name="f5" fmla="val h"/>
                <a:gd name="f6" fmla="val ss"/>
                <a:gd name="f7" fmla="val 0"/>
                <a:gd name="f8" fmla="*/ 5419351 1 1725033"/>
                <a:gd name="f9" fmla="val 45"/>
                <a:gd name="f10" fmla="val 124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15" name="Text Placeholder 71">
              <a:extLst>
                <a:ext uri="{FF2B5EF4-FFF2-40B4-BE49-F238E27FC236}">
                  <a16:creationId xmlns:a16="http://schemas.microsoft.com/office/drawing/2014/main" id="{A79D7109-AEE8-30DD-308F-FF603BF2E23F}"/>
                </a:ext>
              </a:extLst>
            </p:cNvPr>
            <p:cNvSpPr txBox="1"/>
            <p:nvPr/>
          </p:nvSpPr>
          <p:spPr>
            <a:xfrm>
              <a:off x="1097024" y="1955800"/>
              <a:ext cx="2630289" cy="730075"/>
            </a:xfrm>
            <a:prstGeom prst="rect">
              <a:avLst/>
            </a:prstGeom>
            <a:noFill/>
            <a:ln cap="flat">
              <a:noFill/>
            </a:ln>
          </p:spPr>
          <p:txBody>
            <a:bodyPr vert="horz" wrap="square" lIns="137160" tIns="68580" rIns="137160" bIns="68580" anchor="b" anchorCtr="0" compatLnSpc="1">
              <a:noAutofit/>
            </a:bodyPr>
            <a:lstStyle/>
            <a:p>
              <a:pPr algn="ctr" defTabSz="1371612">
                <a:lnSpc>
                  <a:spcPct val="90000"/>
                </a:lnSpc>
                <a:spcBef>
                  <a:spcPts val="1500"/>
                </a:spcBef>
                <a:defRPr sz="1800" b="0" i="0" u="none" strike="noStrike" kern="0" cap="none" spc="0" baseline="0">
                  <a:solidFill>
                    <a:srgbClr val="000000"/>
                  </a:solidFill>
                  <a:uFillTx/>
                </a:defRPr>
              </a:pPr>
              <a:r>
                <a:rPr lang="en-US" sz="6300" b="1" dirty="0">
                  <a:solidFill>
                    <a:srgbClr val="850A64"/>
                  </a:solidFill>
                  <a:latin typeface="Arial"/>
                  <a:cs typeface="Arial"/>
                </a:rPr>
                <a:t>$4.5M</a:t>
              </a:r>
            </a:p>
          </p:txBody>
        </p:sp>
        <p:sp>
          <p:nvSpPr>
            <p:cNvPr id="16" name="Text Placeholder 77">
              <a:extLst>
                <a:ext uri="{FF2B5EF4-FFF2-40B4-BE49-F238E27FC236}">
                  <a16:creationId xmlns:a16="http://schemas.microsoft.com/office/drawing/2014/main" id="{51F318C0-A8A3-6EB9-FEF1-F9BC3CF93131}"/>
                </a:ext>
              </a:extLst>
            </p:cNvPr>
            <p:cNvSpPr txBox="1"/>
            <p:nvPr/>
          </p:nvSpPr>
          <p:spPr>
            <a:xfrm>
              <a:off x="790992" y="2732702"/>
              <a:ext cx="3129899" cy="571765"/>
            </a:xfrm>
            <a:prstGeom prst="rect">
              <a:avLst/>
            </a:prstGeom>
            <a:noFill/>
            <a:ln cap="flat">
              <a:noFill/>
            </a:ln>
          </p:spPr>
          <p:txBody>
            <a:bodyPr vert="horz" wrap="square" lIns="137160" tIns="68580" rIns="137160" bIns="68580" anchor="t" anchorCtr="0" compatLnSpc="1">
              <a:noAutofit/>
            </a:bodyPr>
            <a:lstStyle/>
            <a:p>
              <a:pPr algn="ctr" defTabSz="1371612">
                <a:defRPr sz="1800" b="0" i="0" u="none" strike="noStrike" kern="0" cap="none" spc="0" baseline="0">
                  <a:solidFill>
                    <a:srgbClr val="000000"/>
                  </a:solidFill>
                  <a:uFillTx/>
                </a:defRPr>
              </a:pPr>
              <a:r>
                <a:rPr lang="en-US" sz="2100" b="1" dirty="0">
                  <a:solidFill>
                    <a:srgbClr val="231F20"/>
                  </a:solidFill>
                  <a:latin typeface="Arial"/>
                  <a:cs typeface="Arial"/>
                </a:rPr>
                <a:t>Average cost </a:t>
              </a:r>
              <a:br>
                <a:rPr lang="en-US" sz="2100" b="1" dirty="0">
                  <a:solidFill>
                    <a:srgbClr val="231F20"/>
                  </a:solidFill>
                  <a:latin typeface="Arial" pitchFamily="34"/>
                  <a:cs typeface="Arial"/>
                </a:rPr>
              </a:br>
              <a:r>
                <a:rPr lang="en-US" sz="2100" dirty="0">
                  <a:solidFill>
                    <a:srgbClr val="231F20"/>
                  </a:solidFill>
                  <a:latin typeface="Arial"/>
                  <a:cs typeface="Arial"/>
                </a:rPr>
                <a:t>of a data breach in 2022</a:t>
              </a:r>
              <a:endParaRPr lang="en-US" sz="2100" dirty="0">
                <a:solidFill>
                  <a:srgbClr val="5E5356"/>
                </a:solidFill>
                <a:latin typeface="Arial" pitchFamily="34"/>
                <a:cs typeface="Arial"/>
              </a:endParaRPr>
            </a:p>
          </p:txBody>
        </p:sp>
      </p:grpSp>
      <p:grpSp>
        <p:nvGrpSpPr>
          <p:cNvPr id="17" name="Group 65">
            <a:extLst>
              <a:ext uri="{FF2B5EF4-FFF2-40B4-BE49-F238E27FC236}">
                <a16:creationId xmlns:a16="http://schemas.microsoft.com/office/drawing/2014/main" id="{6DC3D828-D9E9-D3A9-F7D7-B416C5A5CD70}"/>
              </a:ext>
            </a:extLst>
          </p:cNvPr>
          <p:cNvGrpSpPr/>
          <p:nvPr/>
        </p:nvGrpSpPr>
        <p:grpSpPr>
          <a:xfrm>
            <a:off x="12177737" y="2478782"/>
            <a:ext cx="5210241" cy="6414396"/>
            <a:chOff x="8118491" y="1652521"/>
            <a:chExt cx="3473494" cy="4276264"/>
          </a:xfrm>
        </p:grpSpPr>
        <p:sp>
          <p:nvSpPr>
            <p:cNvPr id="18" name="Rounded Rectangle 26">
              <a:extLst>
                <a:ext uri="{FF2B5EF4-FFF2-40B4-BE49-F238E27FC236}">
                  <a16:creationId xmlns:a16="http://schemas.microsoft.com/office/drawing/2014/main" id="{2087F610-44D4-2563-4974-325A0A33C0AB}"/>
                </a:ext>
              </a:extLst>
            </p:cNvPr>
            <p:cNvSpPr/>
            <p:nvPr/>
          </p:nvSpPr>
          <p:spPr>
            <a:xfrm>
              <a:off x="8118491" y="1652521"/>
              <a:ext cx="3473494" cy="4276264"/>
            </a:xfrm>
            <a:custGeom>
              <a:avLst>
                <a:gd name="f10" fmla="val 876"/>
              </a:avLst>
              <a:gdLst>
                <a:gd name="f1" fmla="val 10800000"/>
                <a:gd name="f2" fmla="val 5400000"/>
                <a:gd name="f3" fmla="val 16200000"/>
                <a:gd name="f4" fmla="val w"/>
                <a:gd name="f5" fmla="val h"/>
                <a:gd name="f6" fmla="val ss"/>
                <a:gd name="f7" fmla="val 0"/>
                <a:gd name="f8" fmla="*/ 5419351 1 1725033"/>
                <a:gd name="f9" fmla="val 45"/>
                <a:gd name="f10" fmla="val 876"/>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850A64"/>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19" name="Text Placeholder 71">
              <a:extLst>
                <a:ext uri="{FF2B5EF4-FFF2-40B4-BE49-F238E27FC236}">
                  <a16:creationId xmlns:a16="http://schemas.microsoft.com/office/drawing/2014/main" id="{C6F7DDD2-A27C-ACC1-7E85-2BE1E169410B}"/>
                </a:ext>
              </a:extLst>
            </p:cNvPr>
            <p:cNvSpPr txBox="1"/>
            <p:nvPr/>
          </p:nvSpPr>
          <p:spPr>
            <a:xfrm>
              <a:off x="9006611" y="2238853"/>
              <a:ext cx="2521421" cy="730075"/>
            </a:xfrm>
            <a:prstGeom prst="rect">
              <a:avLst/>
            </a:prstGeom>
            <a:solidFill>
              <a:srgbClr val="850A64"/>
            </a:solidFill>
            <a:ln cap="flat">
              <a:noFill/>
            </a:ln>
          </p:spPr>
          <p:txBody>
            <a:bodyPr vert="horz" wrap="square" lIns="137160" tIns="68580" rIns="137160" bIns="68580" anchor="ctr" anchorCtr="0" compatLnSpc="1">
              <a:noAutofit/>
            </a:bodyPr>
            <a:lstStyle/>
            <a:p>
              <a:pPr defTabSz="1371612">
                <a:lnSpc>
                  <a:spcPct val="90000"/>
                </a:lnSpc>
                <a:spcBef>
                  <a:spcPts val="1500"/>
                </a:spcBef>
                <a:defRPr sz="1800" b="0" i="0" u="none" strike="noStrike" kern="0" cap="none" spc="0" baseline="0">
                  <a:solidFill>
                    <a:srgbClr val="000000"/>
                  </a:solidFill>
                  <a:uFillTx/>
                </a:defRPr>
              </a:pPr>
              <a:r>
                <a:rPr lang="en-US" sz="3300" b="1">
                  <a:solidFill>
                    <a:srgbClr val="FFFFFF"/>
                  </a:solidFill>
                  <a:latin typeface="Arial" pitchFamily="34"/>
                  <a:cs typeface="Arial" pitchFamily="34"/>
                </a:rPr>
                <a:t>Visibility and analytics</a:t>
              </a:r>
            </a:p>
          </p:txBody>
        </p:sp>
        <p:sp>
          <p:nvSpPr>
            <p:cNvPr id="20" name="Text Placeholder 71">
              <a:extLst>
                <a:ext uri="{FF2B5EF4-FFF2-40B4-BE49-F238E27FC236}">
                  <a16:creationId xmlns:a16="http://schemas.microsoft.com/office/drawing/2014/main" id="{A9F1DEF7-FB7E-A5AC-4B78-D71A4B2AF9DD}"/>
                </a:ext>
              </a:extLst>
            </p:cNvPr>
            <p:cNvSpPr txBox="1"/>
            <p:nvPr/>
          </p:nvSpPr>
          <p:spPr>
            <a:xfrm>
              <a:off x="9006611" y="3071561"/>
              <a:ext cx="2521421" cy="730075"/>
            </a:xfrm>
            <a:prstGeom prst="rect">
              <a:avLst/>
            </a:prstGeom>
            <a:solidFill>
              <a:srgbClr val="850A64"/>
            </a:solidFill>
            <a:ln cap="flat">
              <a:noFill/>
            </a:ln>
          </p:spPr>
          <p:txBody>
            <a:bodyPr vert="horz" wrap="square" lIns="137160" tIns="68580" rIns="137160" bIns="68580" anchor="ctr" anchorCtr="0" compatLnSpc="1">
              <a:noAutofit/>
            </a:bodyPr>
            <a:lstStyle/>
            <a:p>
              <a:pPr defTabSz="1371612">
                <a:lnSpc>
                  <a:spcPct val="90000"/>
                </a:lnSpc>
                <a:spcBef>
                  <a:spcPts val="1500"/>
                </a:spcBef>
                <a:defRPr sz="1800" b="0" i="0" u="none" strike="noStrike" kern="0" cap="none" spc="0" baseline="0">
                  <a:solidFill>
                    <a:srgbClr val="000000"/>
                  </a:solidFill>
                  <a:uFillTx/>
                </a:defRPr>
              </a:pPr>
              <a:r>
                <a:rPr lang="en-ZA" sz="3300" b="1" dirty="0">
                  <a:solidFill>
                    <a:srgbClr val="FFFFFF"/>
                  </a:solidFill>
                  <a:latin typeface="Arial" pitchFamily="34"/>
                  <a:cs typeface="Arial" pitchFamily="34"/>
                </a:rPr>
                <a:t>Prioritisation</a:t>
              </a:r>
            </a:p>
          </p:txBody>
        </p:sp>
        <p:sp>
          <p:nvSpPr>
            <p:cNvPr id="21" name="Text Placeholder 71">
              <a:extLst>
                <a:ext uri="{FF2B5EF4-FFF2-40B4-BE49-F238E27FC236}">
                  <a16:creationId xmlns:a16="http://schemas.microsoft.com/office/drawing/2014/main" id="{81EF9CB3-85A7-7D4D-B9BA-D99456D6959D}"/>
                </a:ext>
              </a:extLst>
            </p:cNvPr>
            <p:cNvSpPr txBox="1"/>
            <p:nvPr/>
          </p:nvSpPr>
          <p:spPr>
            <a:xfrm>
              <a:off x="9006611" y="3754215"/>
              <a:ext cx="2521421" cy="730075"/>
            </a:xfrm>
            <a:prstGeom prst="rect">
              <a:avLst/>
            </a:prstGeom>
            <a:solidFill>
              <a:srgbClr val="850A64"/>
            </a:solidFill>
            <a:ln cap="flat">
              <a:noFill/>
            </a:ln>
          </p:spPr>
          <p:txBody>
            <a:bodyPr vert="horz" wrap="square" lIns="137160" tIns="68580" rIns="137160" bIns="68580" anchor="ctr" anchorCtr="0" compatLnSpc="1">
              <a:noAutofit/>
            </a:bodyPr>
            <a:lstStyle/>
            <a:p>
              <a:pPr defTabSz="1371612">
                <a:lnSpc>
                  <a:spcPct val="90000"/>
                </a:lnSpc>
                <a:spcBef>
                  <a:spcPts val="1500"/>
                </a:spcBef>
                <a:defRPr sz="1800" b="0" i="0" u="none" strike="noStrike" kern="0" cap="none" spc="0" baseline="0">
                  <a:solidFill>
                    <a:srgbClr val="000000"/>
                  </a:solidFill>
                  <a:uFillTx/>
                </a:defRPr>
              </a:pPr>
              <a:r>
                <a:rPr lang="en-US" sz="3300" b="1">
                  <a:solidFill>
                    <a:srgbClr val="FFFFFF"/>
                  </a:solidFill>
                  <a:latin typeface="Arial" pitchFamily="34"/>
                  <a:cs typeface="Arial" pitchFamily="34"/>
                </a:rPr>
                <a:t>Protection</a:t>
              </a:r>
            </a:p>
          </p:txBody>
        </p:sp>
        <p:sp>
          <p:nvSpPr>
            <p:cNvPr id="22" name="Text Placeholder 71">
              <a:extLst>
                <a:ext uri="{FF2B5EF4-FFF2-40B4-BE49-F238E27FC236}">
                  <a16:creationId xmlns:a16="http://schemas.microsoft.com/office/drawing/2014/main" id="{99A53FAE-AB05-38C6-CC89-99E70183A223}"/>
                </a:ext>
              </a:extLst>
            </p:cNvPr>
            <p:cNvSpPr txBox="1"/>
            <p:nvPr/>
          </p:nvSpPr>
          <p:spPr>
            <a:xfrm>
              <a:off x="9006611" y="4573490"/>
              <a:ext cx="2521421" cy="730075"/>
            </a:xfrm>
            <a:prstGeom prst="rect">
              <a:avLst/>
            </a:prstGeom>
            <a:solidFill>
              <a:srgbClr val="850A64"/>
            </a:solidFill>
            <a:ln cap="flat">
              <a:noFill/>
            </a:ln>
          </p:spPr>
          <p:txBody>
            <a:bodyPr vert="horz" wrap="square" lIns="137160" tIns="68580" rIns="137160" bIns="68580" anchor="ctr" anchorCtr="0" compatLnSpc="1">
              <a:noAutofit/>
            </a:bodyPr>
            <a:lstStyle/>
            <a:p>
              <a:pPr defTabSz="1371612">
                <a:lnSpc>
                  <a:spcPct val="90000"/>
                </a:lnSpc>
                <a:spcBef>
                  <a:spcPts val="1500"/>
                </a:spcBef>
                <a:defRPr sz="1800" b="0" i="0" u="none" strike="noStrike" kern="0" cap="none" spc="0" baseline="0">
                  <a:solidFill>
                    <a:srgbClr val="000000"/>
                  </a:solidFill>
                  <a:uFillTx/>
                </a:defRPr>
              </a:pPr>
              <a:r>
                <a:rPr lang="en-US" sz="3300" b="1">
                  <a:solidFill>
                    <a:srgbClr val="FFFFFF"/>
                  </a:solidFill>
                  <a:latin typeface="Arial" pitchFamily="34"/>
                  <a:cs typeface="Arial" pitchFamily="34"/>
                </a:rPr>
                <a:t>Automation leading into AI</a:t>
              </a:r>
            </a:p>
          </p:txBody>
        </p:sp>
        <p:pic>
          <p:nvPicPr>
            <p:cNvPr id="23" name="Picture 60" descr="Icon&#10;&#10;Description automatically generated">
              <a:extLst>
                <a:ext uri="{FF2B5EF4-FFF2-40B4-BE49-F238E27FC236}">
                  <a16:creationId xmlns:a16="http://schemas.microsoft.com/office/drawing/2014/main" id="{DC00D7E1-A453-3532-F8ED-0E4FF9BF8C21}"/>
                </a:ext>
              </a:extLst>
            </p:cNvPr>
            <p:cNvPicPr>
              <a:picLocks noChangeAspect="1"/>
            </p:cNvPicPr>
            <p:nvPr/>
          </p:nvPicPr>
          <p:blipFill>
            <a:blip r:embed="rId4"/>
            <a:stretch>
              <a:fillRect/>
            </a:stretch>
          </p:blipFill>
          <p:spPr>
            <a:xfrm>
              <a:off x="8512917" y="2318141"/>
              <a:ext cx="331826" cy="246842"/>
            </a:xfrm>
            <a:prstGeom prst="rect">
              <a:avLst/>
            </a:prstGeom>
            <a:solidFill>
              <a:srgbClr val="850A64"/>
            </a:solidFill>
            <a:ln cap="flat">
              <a:noFill/>
            </a:ln>
          </p:spPr>
        </p:pic>
        <p:pic>
          <p:nvPicPr>
            <p:cNvPr id="24" name="Picture 61" descr="Icon&#10;&#10;Description automatically generated">
              <a:extLst>
                <a:ext uri="{FF2B5EF4-FFF2-40B4-BE49-F238E27FC236}">
                  <a16:creationId xmlns:a16="http://schemas.microsoft.com/office/drawing/2014/main" id="{2DCEDF20-B9CC-A5D0-D0A4-3D230C05271F}"/>
                </a:ext>
              </a:extLst>
            </p:cNvPr>
            <p:cNvPicPr>
              <a:picLocks noChangeAspect="1"/>
            </p:cNvPicPr>
            <p:nvPr/>
          </p:nvPicPr>
          <p:blipFill>
            <a:blip r:embed="rId4"/>
            <a:stretch>
              <a:fillRect/>
            </a:stretch>
          </p:blipFill>
          <p:spPr>
            <a:xfrm>
              <a:off x="8512917" y="3243047"/>
              <a:ext cx="331826" cy="246842"/>
            </a:xfrm>
            <a:prstGeom prst="rect">
              <a:avLst/>
            </a:prstGeom>
            <a:solidFill>
              <a:srgbClr val="850A64"/>
            </a:solidFill>
            <a:ln cap="flat">
              <a:noFill/>
            </a:ln>
          </p:spPr>
        </p:pic>
        <p:pic>
          <p:nvPicPr>
            <p:cNvPr id="25" name="Picture 62" descr="Icon&#10;&#10;Description automatically generated">
              <a:extLst>
                <a:ext uri="{FF2B5EF4-FFF2-40B4-BE49-F238E27FC236}">
                  <a16:creationId xmlns:a16="http://schemas.microsoft.com/office/drawing/2014/main" id="{A4ED492C-0BAE-D9BC-2904-988177680AE1}"/>
                </a:ext>
              </a:extLst>
            </p:cNvPr>
            <p:cNvPicPr>
              <a:picLocks noChangeAspect="1"/>
            </p:cNvPicPr>
            <p:nvPr/>
          </p:nvPicPr>
          <p:blipFill>
            <a:blip r:embed="rId4"/>
            <a:stretch>
              <a:fillRect/>
            </a:stretch>
          </p:blipFill>
          <p:spPr>
            <a:xfrm>
              <a:off x="8512917" y="3957751"/>
              <a:ext cx="331826" cy="246842"/>
            </a:xfrm>
            <a:prstGeom prst="rect">
              <a:avLst/>
            </a:prstGeom>
            <a:solidFill>
              <a:srgbClr val="850A64"/>
            </a:solidFill>
            <a:ln cap="flat">
              <a:noFill/>
            </a:ln>
          </p:spPr>
        </p:pic>
        <p:pic>
          <p:nvPicPr>
            <p:cNvPr id="26" name="Picture 63" descr="Icon&#10;&#10;Description automatically generated">
              <a:extLst>
                <a:ext uri="{FF2B5EF4-FFF2-40B4-BE49-F238E27FC236}">
                  <a16:creationId xmlns:a16="http://schemas.microsoft.com/office/drawing/2014/main" id="{169082D8-E767-5410-229F-E8FAA8496955}"/>
                </a:ext>
              </a:extLst>
            </p:cNvPr>
            <p:cNvPicPr>
              <a:picLocks noChangeAspect="1"/>
            </p:cNvPicPr>
            <p:nvPr/>
          </p:nvPicPr>
          <p:blipFill>
            <a:blip r:embed="rId4"/>
            <a:stretch>
              <a:fillRect/>
            </a:stretch>
          </p:blipFill>
          <p:spPr>
            <a:xfrm>
              <a:off x="8512917" y="4630411"/>
              <a:ext cx="331826" cy="246842"/>
            </a:xfrm>
            <a:prstGeom prst="rect">
              <a:avLst/>
            </a:prstGeom>
            <a:solidFill>
              <a:srgbClr val="850A64"/>
            </a:solidFill>
            <a:ln cap="flat">
              <a:noFill/>
            </a:ln>
          </p:spPr>
        </p:pic>
      </p:grpSp>
      <p:sp>
        <p:nvSpPr>
          <p:cNvPr id="27" name="Rectangle 66">
            <a:extLst>
              <a:ext uri="{FF2B5EF4-FFF2-40B4-BE49-F238E27FC236}">
                <a16:creationId xmlns:a16="http://schemas.microsoft.com/office/drawing/2014/main" id="{C483F82D-8CF7-B33B-BEA8-CCA28B4D1516}"/>
              </a:ext>
            </a:extLst>
          </p:cNvPr>
          <p:cNvSpPr/>
          <p:nvPr/>
        </p:nvSpPr>
        <p:spPr>
          <a:xfrm>
            <a:off x="867098" y="9401687"/>
            <a:ext cx="9144005" cy="323165"/>
          </a:xfrm>
          <a:prstGeom prst="rect">
            <a:avLst/>
          </a:prstGeom>
          <a:noFill/>
          <a:ln cap="flat">
            <a:noFill/>
            <a:prstDash val="solid"/>
          </a:ln>
        </p:spPr>
        <p:txBody>
          <a:bodyPr vert="horz" wrap="square" lIns="137160" tIns="68580" rIns="137160" bIns="68580" anchor="t" anchorCtr="0" compatLnSpc="1">
            <a:spAutoFit/>
          </a:bodyPr>
          <a:lstStyle/>
          <a:p>
            <a:pPr defTabSz="1371612">
              <a:defRPr sz="1800" b="0" i="0" u="none" strike="noStrike" kern="0" cap="none" spc="0" baseline="0">
                <a:solidFill>
                  <a:srgbClr val="000000"/>
                </a:solidFill>
                <a:uFillTx/>
              </a:defRPr>
            </a:pPr>
            <a:r>
              <a:rPr lang="en-US" sz="1200">
                <a:solidFill>
                  <a:srgbClr val="CBC4C6"/>
                </a:solidFill>
                <a:latin typeface="Arial"/>
                <a:cs typeface="Arial"/>
              </a:rPr>
              <a:t>Sources – Ivanti research, IBM, CyberEdge</a:t>
            </a:r>
          </a:p>
        </p:txBody>
      </p:sp>
      <p:sp>
        <p:nvSpPr>
          <p:cNvPr id="28" name="TextBox 28">
            <a:extLst>
              <a:ext uri="{FF2B5EF4-FFF2-40B4-BE49-F238E27FC236}">
                <a16:creationId xmlns:a16="http://schemas.microsoft.com/office/drawing/2014/main" id="{5166A662-6A9D-4DB9-ECE2-8B5685D387D2}"/>
              </a:ext>
            </a:extLst>
          </p:cNvPr>
          <p:cNvSpPr txBox="1"/>
          <p:nvPr/>
        </p:nvSpPr>
        <p:spPr>
          <a:xfrm>
            <a:off x="17404082" y="9751870"/>
            <a:ext cx="665033" cy="323165"/>
          </a:xfrm>
          <a:prstGeom prst="rect">
            <a:avLst/>
          </a:prstGeom>
          <a:noFill/>
          <a:ln cap="flat">
            <a:noFill/>
          </a:ln>
        </p:spPr>
        <p:txBody>
          <a:bodyPr vert="horz" wrap="square" lIns="0" tIns="68580" rIns="137160" bIns="68580" anchor="t" anchorCtr="0" compatLnSpc="1">
            <a:spAutoFit/>
          </a:bodyPr>
          <a:lstStyle/>
          <a:p>
            <a:pPr algn="r" defTabSz="1371612">
              <a:defRPr sz="1800" b="0" i="0" u="none" strike="noStrike" kern="0" cap="none" spc="0" baseline="0">
                <a:solidFill>
                  <a:srgbClr val="000000"/>
                </a:solidFill>
                <a:uFillTx/>
              </a:defRPr>
            </a:pPr>
            <a:fld id="{5ECDFF43-E38B-443E-BCA2-BF0D1EAACE09}" type="slidenum">
              <a:rPr lang="en-US" sz="1200">
                <a:solidFill>
                  <a:srgbClr val="FFFFFF"/>
                </a:solidFill>
                <a:latin typeface="Arial"/>
              </a:rPr>
              <a:pPr algn="r" defTabSz="1371612">
                <a:defRPr sz="1800" b="0" i="0" u="none" strike="noStrike" kern="0" cap="none" spc="0" baseline="0">
                  <a:solidFill>
                    <a:srgbClr val="000000"/>
                  </a:solidFill>
                  <a:uFillTx/>
                </a:defRPr>
              </a:pPr>
              <a:t>9</a:t>
            </a:fld>
            <a:endParaRPr lang="en-US" sz="1200">
              <a:solidFill>
                <a:srgbClr val="FFFFFF"/>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D888F0-F054-8E50-5114-3F53B6A221D3}"/>
              </a:ext>
            </a:extLst>
          </p:cNvPr>
          <p:cNvSpPr/>
          <p:nvPr/>
        </p:nvSpPr>
        <p:spPr>
          <a:xfrm>
            <a:off x="2" y="0"/>
            <a:ext cx="5292968" cy="10287000"/>
          </a:xfrm>
          <a:prstGeom prst="rect">
            <a:avLst/>
          </a:prstGeom>
          <a:solidFill>
            <a:srgbClr val="4E03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3" name="Picture 2" descr="A red and purple squares&#10;&#10;Description automatically generated">
            <a:extLst>
              <a:ext uri="{FF2B5EF4-FFF2-40B4-BE49-F238E27FC236}">
                <a16:creationId xmlns:a16="http://schemas.microsoft.com/office/drawing/2014/main" id="{6727CF00-24E9-1F1A-0C18-8F6439016343}"/>
              </a:ext>
            </a:extLst>
          </p:cNvPr>
          <p:cNvPicPr>
            <a:picLocks noChangeAspect="1"/>
          </p:cNvPicPr>
          <p:nvPr/>
        </p:nvPicPr>
        <p:blipFill rotWithShape="1">
          <a:blip r:embed="rId3"/>
          <a:srcRect r="8315"/>
          <a:stretch/>
        </p:blipFill>
        <p:spPr>
          <a:xfrm>
            <a:off x="-3" y="1"/>
            <a:ext cx="5292971" cy="5773004"/>
          </a:xfrm>
          <a:prstGeom prst="rect">
            <a:avLst/>
          </a:prstGeom>
        </p:spPr>
      </p:pic>
      <p:sp>
        <p:nvSpPr>
          <p:cNvPr id="4" name="Title 5">
            <a:extLst>
              <a:ext uri="{FF2B5EF4-FFF2-40B4-BE49-F238E27FC236}">
                <a16:creationId xmlns:a16="http://schemas.microsoft.com/office/drawing/2014/main" id="{5C67CAF3-CCAF-D303-F592-E754628075A3}"/>
              </a:ext>
            </a:extLst>
          </p:cNvPr>
          <p:cNvSpPr txBox="1">
            <a:spLocks/>
          </p:cNvSpPr>
          <p:nvPr/>
        </p:nvSpPr>
        <p:spPr>
          <a:xfrm>
            <a:off x="817682" y="5458253"/>
            <a:ext cx="3657599" cy="891249"/>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US" sz="4400" dirty="0">
                <a:solidFill>
                  <a:schemeClr val="bg1"/>
                </a:solidFill>
                <a:latin typeface="Arial"/>
                <a:ea typeface="Inter Light"/>
                <a:cs typeface="Arial"/>
              </a:rPr>
              <a:t>Key finding</a:t>
            </a:r>
            <a:br>
              <a:rPr lang="en-US" sz="3600" b="0" dirty="0">
                <a:ea typeface="Inter Light" panose="02000403000000020004" pitchFamily="2" charset="0"/>
              </a:rPr>
            </a:br>
            <a:endParaRPr lang="en-US" sz="3200" dirty="0"/>
          </a:p>
        </p:txBody>
      </p:sp>
      <p:pic>
        <p:nvPicPr>
          <p:cNvPr id="6" name="Picture 5">
            <a:extLst>
              <a:ext uri="{FF2B5EF4-FFF2-40B4-BE49-F238E27FC236}">
                <a16:creationId xmlns:a16="http://schemas.microsoft.com/office/drawing/2014/main" id="{6B38F678-A579-013F-F4C0-561A1B659FB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48374" y="678426"/>
            <a:ext cx="10648524" cy="8347587"/>
          </a:xfrm>
          <a:prstGeom prst="rect">
            <a:avLst/>
          </a:prstGeom>
        </p:spPr>
      </p:pic>
      <p:sp>
        <p:nvSpPr>
          <p:cNvPr id="7" name="Title 5">
            <a:extLst>
              <a:ext uri="{FF2B5EF4-FFF2-40B4-BE49-F238E27FC236}">
                <a16:creationId xmlns:a16="http://schemas.microsoft.com/office/drawing/2014/main" id="{7619B00B-CA09-09B9-E078-92AD2BACAC42}"/>
              </a:ext>
            </a:extLst>
          </p:cNvPr>
          <p:cNvSpPr txBox="1">
            <a:spLocks/>
          </p:cNvSpPr>
          <p:nvPr/>
        </p:nvSpPr>
        <p:spPr>
          <a:xfrm>
            <a:off x="606612" y="6293326"/>
            <a:ext cx="3966072" cy="3665669"/>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ZA" sz="3200" b="0">
                <a:solidFill>
                  <a:schemeClr val="bg1"/>
                </a:solidFill>
                <a:latin typeface="Arial"/>
                <a:ea typeface="Inter Light"/>
                <a:cs typeface="Arial"/>
              </a:rPr>
              <a:t>Modern organisations are overwhelmed by data and struggle with major data accessibility problems.</a:t>
            </a:r>
            <a:endParaRPr lang="en-ZA" sz="3200">
              <a:solidFill>
                <a:schemeClr val="bg1"/>
              </a:solidFill>
              <a:ea typeface="Inter Light"/>
            </a:endParaRPr>
          </a:p>
        </p:txBody>
      </p:sp>
    </p:spTree>
    <p:extLst>
      <p:ext uri="{BB962C8B-B14F-4D97-AF65-F5344CB8AC3E}">
        <p14:creationId xmlns:p14="http://schemas.microsoft.com/office/powerpoint/2010/main" val="183909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hart, line chart&#10;&#10;Description automatically generated">
            <a:extLst>
              <a:ext uri="{FF2B5EF4-FFF2-40B4-BE49-F238E27FC236}">
                <a16:creationId xmlns:a16="http://schemas.microsoft.com/office/drawing/2014/main" id="{DA3E16C1-7CBC-E136-BA04-E3834A5C110F}"/>
              </a:ext>
            </a:extLst>
          </p:cNvPr>
          <p:cNvPicPr>
            <a:picLocks noChangeAspect="1"/>
          </p:cNvPicPr>
          <p:nvPr/>
        </p:nvPicPr>
        <p:blipFill>
          <a:blip r:embed="rId3"/>
          <a:stretch>
            <a:fillRect/>
          </a:stretch>
        </p:blipFill>
        <p:spPr>
          <a:xfrm>
            <a:off x="0" y="0"/>
            <a:ext cx="18287994" cy="10287000"/>
          </a:xfrm>
          <a:prstGeom prst="rect">
            <a:avLst/>
          </a:prstGeom>
          <a:noFill/>
          <a:ln cap="flat">
            <a:noFill/>
          </a:ln>
        </p:spPr>
      </p:pic>
      <p:sp>
        <p:nvSpPr>
          <p:cNvPr id="3" name="Title 3">
            <a:extLst>
              <a:ext uri="{FF2B5EF4-FFF2-40B4-BE49-F238E27FC236}">
                <a16:creationId xmlns:a16="http://schemas.microsoft.com/office/drawing/2014/main" id="{58272A54-C234-A539-E25B-FEC81FAEC265}"/>
              </a:ext>
            </a:extLst>
          </p:cNvPr>
          <p:cNvSpPr txBox="1">
            <a:spLocks noGrp="1"/>
          </p:cNvSpPr>
          <p:nvPr>
            <p:ph type="title"/>
          </p:nvPr>
        </p:nvSpPr>
        <p:spPr>
          <a:xfrm>
            <a:off x="0" y="807241"/>
            <a:ext cx="18287994" cy="1319219"/>
          </a:xfrm>
          <a:prstGeom prst="rect">
            <a:avLst/>
          </a:prstGeom>
          <a:noFill/>
          <a:ln>
            <a:noFill/>
          </a:ln>
        </p:spPr>
        <p:txBody>
          <a:bodyPr vert="horz" wrap="square" lIns="137160" tIns="68580" rIns="137160" bIns="68580" anchor="t" anchorCtr="1" compatLnSpc="1">
            <a:noAutofit/>
          </a:bodyPr>
          <a:lstStyle/>
          <a:p>
            <a:pPr>
              <a:spcBef>
                <a:spcPts val="0"/>
              </a:spcBef>
            </a:pPr>
            <a:r>
              <a:rPr lang="en-US" sz="4800" dirty="0">
                <a:solidFill>
                  <a:srgbClr val="FFFFFF"/>
                </a:solidFill>
                <a:latin typeface="Arial"/>
                <a:cs typeface="Arial"/>
              </a:rPr>
              <a:t>Control and </a:t>
            </a:r>
            <a:r>
              <a:rPr lang="en-ZA" sz="4800" dirty="0">
                <a:solidFill>
                  <a:srgbClr val="FFFFFF"/>
                </a:solidFill>
                <a:latin typeface="Arial"/>
                <a:cs typeface="Arial"/>
              </a:rPr>
              <a:t>optimise</a:t>
            </a:r>
            <a:r>
              <a:rPr lang="en-US" sz="4800" dirty="0">
                <a:solidFill>
                  <a:srgbClr val="FFFFFF"/>
                </a:solidFill>
                <a:latin typeface="Arial"/>
                <a:cs typeface="Arial"/>
              </a:rPr>
              <a:t> IT investments​</a:t>
            </a:r>
          </a:p>
        </p:txBody>
      </p:sp>
      <p:grpSp>
        <p:nvGrpSpPr>
          <p:cNvPr id="4" name="Group 37">
            <a:extLst>
              <a:ext uri="{FF2B5EF4-FFF2-40B4-BE49-F238E27FC236}">
                <a16:creationId xmlns:a16="http://schemas.microsoft.com/office/drawing/2014/main" id="{B32C2350-E248-0BC2-4128-C8D9789AD025}"/>
              </a:ext>
            </a:extLst>
          </p:cNvPr>
          <p:cNvGrpSpPr/>
          <p:nvPr/>
        </p:nvGrpSpPr>
        <p:grpSpPr>
          <a:xfrm>
            <a:off x="928793" y="2478782"/>
            <a:ext cx="10834719" cy="6414398"/>
            <a:chOff x="619195" y="1652521"/>
            <a:chExt cx="7223146" cy="4276265"/>
          </a:xfrm>
        </p:grpSpPr>
        <p:sp>
          <p:nvSpPr>
            <p:cNvPr id="5" name="Rounded Rectangle 38">
              <a:extLst>
                <a:ext uri="{FF2B5EF4-FFF2-40B4-BE49-F238E27FC236}">
                  <a16:creationId xmlns:a16="http://schemas.microsoft.com/office/drawing/2014/main" id="{91BF9426-AA32-498E-701F-CDA82F50EE53}"/>
                </a:ext>
              </a:extLst>
            </p:cNvPr>
            <p:cNvSpPr/>
            <p:nvPr/>
          </p:nvSpPr>
          <p:spPr>
            <a:xfrm>
              <a:off x="4368847" y="1652521"/>
              <a:ext cx="3473494" cy="2021418"/>
            </a:xfrm>
            <a:custGeom>
              <a:avLst>
                <a:gd name="f10" fmla="val 1247"/>
              </a:avLst>
              <a:gdLst>
                <a:gd name="f1" fmla="val 10800000"/>
                <a:gd name="f2" fmla="val 5400000"/>
                <a:gd name="f3" fmla="val 16200000"/>
                <a:gd name="f4" fmla="val w"/>
                <a:gd name="f5" fmla="val h"/>
                <a:gd name="f6" fmla="val ss"/>
                <a:gd name="f7" fmla="val 0"/>
                <a:gd name="f8" fmla="*/ 5419351 1 1725033"/>
                <a:gd name="f9" fmla="val 45"/>
                <a:gd name="f10" fmla="val 124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6" name="Rounded Rectangle 39">
              <a:extLst>
                <a:ext uri="{FF2B5EF4-FFF2-40B4-BE49-F238E27FC236}">
                  <a16:creationId xmlns:a16="http://schemas.microsoft.com/office/drawing/2014/main" id="{B783D1EB-A049-1972-1084-4B148126CF0D}"/>
                </a:ext>
              </a:extLst>
            </p:cNvPr>
            <p:cNvSpPr/>
            <p:nvPr/>
          </p:nvSpPr>
          <p:spPr>
            <a:xfrm>
              <a:off x="4368847" y="3907368"/>
              <a:ext cx="3473494" cy="2021418"/>
            </a:xfrm>
            <a:custGeom>
              <a:avLst>
                <a:gd name="f10" fmla="val 1247"/>
              </a:avLst>
              <a:gdLst>
                <a:gd name="f1" fmla="val 10800000"/>
                <a:gd name="f2" fmla="val 5400000"/>
                <a:gd name="f3" fmla="val 16200000"/>
                <a:gd name="f4" fmla="val w"/>
                <a:gd name="f5" fmla="val h"/>
                <a:gd name="f6" fmla="val ss"/>
                <a:gd name="f7" fmla="val 0"/>
                <a:gd name="f8" fmla="*/ 5419351 1 1725033"/>
                <a:gd name="f9" fmla="val 45"/>
                <a:gd name="f10" fmla="val 124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7" name="Text Placeholder 71">
              <a:extLst>
                <a:ext uri="{FF2B5EF4-FFF2-40B4-BE49-F238E27FC236}">
                  <a16:creationId xmlns:a16="http://schemas.microsoft.com/office/drawing/2014/main" id="{E484E3E2-6F26-B84C-B1B1-341877EC6CD5}"/>
                </a:ext>
              </a:extLst>
            </p:cNvPr>
            <p:cNvSpPr txBox="1"/>
            <p:nvPr/>
          </p:nvSpPr>
          <p:spPr>
            <a:xfrm>
              <a:off x="4846676" y="1824392"/>
              <a:ext cx="2630289" cy="730075"/>
            </a:xfrm>
            <a:prstGeom prst="rect">
              <a:avLst/>
            </a:prstGeom>
            <a:noFill/>
            <a:ln cap="flat">
              <a:noFill/>
            </a:ln>
          </p:spPr>
          <p:txBody>
            <a:bodyPr vert="horz" wrap="square" lIns="137160" tIns="68580" rIns="137160" bIns="68580" anchor="b" anchorCtr="0" compatLnSpc="1">
              <a:noAutofit/>
            </a:bodyPr>
            <a:lstStyle/>
            <a:p>
              <a:pPr algn="ctr" defTabSz="1371612">
                <a:lnSpc>
                  <a:spcPct val="90000"/>
                </a:lnSpc>
                <a:spcBef>
                  <a:spcPts val="1500"/>
                </a:spcBef>
                <a:defRPr sz="1800" b="0" i="0" u="none" strike="noStrike" kern="0" cap="none" spc="0" baseline="0">
                  <a:solidFill>
                    <a:srgbClr val="000000"/>
                  </a:solidFill>
                  <a:uFillTx/>
                </a:defRPr>
              </a:pPr>
              <a:r>
                <a:rPr lang="en-US" sz="6300" b="1" dirty="0">
                  <a:solidFill>
                    <a:srgbClr val="B60F45"/>
                  </a:solidFill>
                  <a:latin typeface="Arial"/>
                  <a:cs typeface="Arial"/>
                </a:rPr>
                <a:t>32%</a:t>
              </a:r>
            </a:p>
          </p:txBody>
        </p:sp>
        <p:sp>
          <p:nvSpPr>
            <p:cNvPr id="8" name="Text Placeholder 77">
              <a:extLst>
                <a:ext uri="{FF2B5EF4-FFF2-40B4-BE49-F238E27FC236}">
                  <a16:creationId xmlns:a16="http://schemas.microsoft.com/office/drawing/2014/main" id="{C7DE7DCE-BEA5-D870-DF0B-A0892219EE7B}"/>
                </a:ext>
              </a:extLst>
            </p:cNvPr>
            <p:cNvSpPr txBox="1"/>
            <p:nvPr/>
          </p:nvSpPr>
          <p:spPr>
            <a:xfrm>
              <a:off x="4544330" y="2626806"/>
              <a:ext cx="3129899" cy="935769"/>
            </a:xfrm>
            <a:prstGeom prst="rect">
              <a:avLst/>
            </a:prstGeom>
            <a:noFill/>
            <a:ln cap="flat">
              <a:noFill/>
            </a:ln>
          </p:spPr>
          <p:txBody>
            <a:bodyPr vert="horz" wrap="square" lIns="137160" tIns="68580" rIns="137160" bIns="68580" anchor="t" anchorCtr="0" compatLnSpc="1">
              <a:noAutofit/>
            </a:bodyPr>
            <a:lstStyle/>
            <a:p>
              <a:pPr algn="ctr" defTabSz="1371612">
                <a:defRPr sz="1800" b="0" i="0" u="none" strike="noStrike" kern="0" cap="none" spc="0" baseline="0">
                  <a:solidFill>
                    <a:srgbClr val="000000"/>
                  </a:solidFill>
                  <a:uFillTx/>
                </a:defRPr>
              </a:pPr>
              <a:r>
                <a:rPr lang="en-US" sz="2100" dirty="0">
                  <a:solidFill>
                    <a:srgbClr val="5E5356"/>
                  </a:solidFill>
                  <a:latin typeface="Arial"/>
                  <a:cs typeface="Arial"/>
                </a:rPr>
                <a:t>of IT professionals </a:t>
              </a:r>
              <a:r>
                <a:rPr lang="en-US" sz="2100" b="1" dirty="0">
                  <a:solidFill>
                    <a:srgbClr val="5E5356"/>
                  </a:solidFill>
                  <a:latin typeface="Arial"/>
                  <a:cs typeface="Arial"/>
                </a:rPr>
                <a:t>still use</a:t>
              </a:r>
              <a:r>
                <a:rPr lang="en-US" sz="2100" dirty="0">
                  <a:solidFill>
                    <a:srgbClr val="5E5356"/>
                  </a:solidFill>
                  <a:latin typeface="Arial"/>
                  <a:cs typeface="Arial"/>
                </a:rPr>
                <a:t> </a:t>
              </a:r>
              <a:r>
                <a:rPr lang="en-US" sz="2100" b="1" dirty="0">
                  <a:solidFill>
                    <a:srgbClr val="5E5356"/>
                  </a:solidFill>
                  <a:latin typeface="Arial"/>
                  <a:cs typeface="Arial"/>
                </a:rPr>
                <a:t>spreadsheets</a:t>
              </a:r>
              <a:r>
                <a:rPr lang="en-US" sz="2100" dirty="0">
                  <a:solidFill>
                    <a:srgbClr val="5E5356"/>
                  </a:solidFill>
                  <a:latin typeface="Arial"/>
                  <a:cs typeface="Arial"/>
                </a:rPr>
                <a:t> to track their devices</a:t>
              </a:r>
            </a:p>
          </p:txBody>
        </p:sp>
        <p:sp>
          <p:nvSpPr>
            <p:cNvPr id="9" name="Text Placeholder 71">
              <a:extLst>
                <a:ext uri="{FF2B5EF4-FFF2-40B4-BE49-F238E27FC236}">
                  <a16:creationId xmlns:a16="http://schemas.microsoft.com/office/drawing/2014/main" id="{031F037F-154F-EA1C-1ABA-F36F5DEDB324}"/>
                </a:ext>
              </a:extLst>
            </p:cNvPr>
            <p:cNvSpPr txBox="1"/>
            <p:nvPr/>
          </p:nvSpPr>
          <p:spPr>
            <a:xfrm>
              <a:off x="4780853" y="4044769"/>
              <a:ext cx="2630289" cy="730075"/>
            </a:xfrm>
            <a:prstGeom prst="rect">
              <a:avLst/>
            </a:prstGeom>
            <a:noFill/>
            <a:ln cap="flat">
              <a:noFill/>
            </a:ln>
          </p:spPr>
          <p:txBody>
            <a:bodyPr vert="horz" wrap="square" lIns="137160" tIns="68580" rIns="137160" bIns="68580" anchor="b" anchorCtr="0" compatLnSpc="1">
              <a:noAutofit/>
            </a:bodyPr>
            <a:lstStyle/>
            <a:p>
              <a:pPr algn="ctr" defTabSz="1371612">
                <a:lnSpc>
                  <a:spcPct val="90000"/>
                </a:lnSpc>
                <a:spcBef>
                  <a:spcPts val="1500"/>
                </a:spcBef>
                <a:defRPr sz="1800" b="0" i="0" u="none" strike="noStrike" kern="0" cap="none" spc="0" baseline="0">
                  <a:solidFill>
                    <a:srgbClr val="000000"/>
                  </a:solidFill>
                  <a:uFillTx/>
                </a:defRPr>
              </a:pPr>
              <a:r>
                <a:rPr lang="en-US" sz="6300" b="1" dirty="0">
                  <a:solidFill>
                    <a:srgbClr val="B60F45"/>
                  </a:solidFill>
                  <a:latin typeface="Arial" pitchFamily="34"/>
                  <a:cs typeface="Arial" pitchFamily="34"/>
                </a:rPr>
                <a:t>1/3</a:t>
              </a:r>
            </a:p>
          </p:txBody>
        </p:sp>
        <p:sp>
          <p:nvSpPr>
            <p:cNvPr id="10" name="Text Placeholder 77">
              <a:extLst>
                <a:ext uri="{FF2B5EF4-FFF2-40B4-BE49-F238E27FC236}">
                  <a16:creationId xmlns:a16="http://schemas.microsoft.com/office/drawing/2014/main" id="{3BCE8BFA-F52B-5C72-0876-14E1ED54FF6D}"/>
                </a:ext>
              </a:extLst>
            </p:cNvPr>
            <p:cNvSpPr txBox="1"/>
            <p:nvPr/>
          </p:nvSpPr>
          <p:spPr>
            <a:xfrm>
              <a:off x="4596871" y="4835685"/>
              <a:ext cx="3129899" cy="935769"/>
            </a:xfrm>
            <a:prstGeom prst="rect">
              <a:avLst/>
            </a:prstGeom>
            <a:noFill/>
            <a:ln cap="flat">
              <a:noFill/>
            </a:ln>
          </p:spPr>
          <p:txBody>
            <a:bodyPr vert="horz" wrap="square" lIns="137160" tIns="68580" rIns="137160" bIns="68580" anchor="t" anchorCtr="0" compatLnSpc="1">
              <a:noAutofit/>
            </a:bodyPr>
            <a:lstStyle/>
            <a:p>
              <a:pPr algn="ctr" defTabSz="1371612">
                <a:defRPr sz="1800" b="0" i="0" u="none" strike="noStrike" kern="0" cap="none" spc="0" baseline="0">
                  <a:solidFill>
                    <a:srgbClr val="000000"/>
                  </a:solidFill>
                  <a:uFillTx/>
                </a:defRPr>
              </a:pPr>
              <a:r>
                <a:rPr lang="en-US" sz="2100" dirty="0">
                  <a:solidFill>
                    <a:srgbClr val="5E5356"/>
                  </a:solidFill>
                  <a:latin typeface="Arial" pitchFamily="34"/>
                  <a:cs typeface="Arial"/>
                </a:rPr>
                <a:t>Service management processes have </a:t>
              </a:r>
              <a:r>
                <a:rPr lang="en-US" sz="2100" b="1" dirty="0">
                  <a:solidFill>
                    <a:srgbClr val="5E5356"/>
                  </a:solidFill>
                  <a:latin typeface="Arial" pitchFamily="34"/>
                  <a:cs typeface="Arial"/>
                </a:rPr>
                <a:t>no visibility into asset information</a:t>
              </a:r>
              <a:r>
                <a:rPr lang="en-US" sz="2100" dirty="0">
                  <a:solidFill>
                    <a:srgbClr val="5E5356"/>
                  </a:solidFill>
                  <a:latin typeface="Arial" pitchFamily="34"/>
                  <a:cs typeface="Arial"/>
                </a:rPr>
                <a:t> and relationships</a:t>
              </a:r>
            </a:p>
          </p:txBody>
        </p:sp>
        <p:sp>
          <p:nvSpPr>
            <p:cNvPr id="11" name="Rounded Rectangle 44">
              <a:extLst>
                <a:ext uri="{FF2B5EF4-FFF2-40B4-BE49-F238E27FC236}">
                  <a16:creationId xmlns:a16="http://schemas.microsoft.com/office/drawing/2014/main" id="{1F290135-A7C6-41B5-8049-D8CFF6A93B30}"/>
                </a:ext>
              </a:extLst>
            </p:cNvPr>
            <p:cNvSpPr/>
            <p:nvPr/>
          </p:nvSpPr>
          <p:spPr>
            <a:xfrm>
              <a:off x="619195" y="3907368"/>
              <a:ext cx="3473494" cy="2021418"/>
            </a:xfrm>
            <a:custGeom>
              <a:avLst>
                <a:gd name="f10" fmla="val 1247"/>
              </a:avLst>
              <a:gdLst>
                <a:gd name="f1" fmla="val 10800000"/>
                <a:gd name="f2" fmla="val 5400000"/>
                <a:gd name="f3" fmla="val 16200000"/>
                <a:gd name="f4" fmla="val w"/>
                <a:gd name="f5" fmla="val h"/>
                <a:gd name="f6" fmla="val ss"/>
                <a:gd name="f7" fmla="val 0"/>
                <a:gd name="f8" fmla="*/ 5419351 1 1725033"/>
                <a:gd name="f9" fmla="val 45"/>
                <a:gd name="f10" fmla="val 124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12" name="Text Placeholder 71">
              <a:extLst>
                <a:ext uri="{FF2B5EF4-FFF2-40B4-BE49-F238E27FC236}">
                  <a16:creationId xmlns:a16="http://schemas.microsoft.com/office/drawing/2014/main" id="{5D039100-21ED-E49A-47B9-DD75B6DBE93F}"/>
                </a:ext>
              </a:extLst>
            </p:cNvPr>
            <p:cNvSpPr txBox="1"/>
            <p:nvPr/>
          </p:nvSpPr>
          <p:spPr>
            <a:xfrm>
              <a:off x="995777" y="4016820"/>
              <a:ext cx="2630289" cy="730075"/>
            </a:xfrm>
            <a:prstGeom prst="rect">
              <a:avLst/>
            </a:prstGeom>
            <a:noFill/>
            <a:ln cap="flat">
              <a:noFill/>
            </a:ln>
          </p:spPr>
          <p:txBody>
            <a:bodyPr vert="horz" wrap="square" lIns="137160" tIns="68580" rIns="137160" bIns="68580" anchor="b" anchorCtr="0" compatLnSpc="1">
              <a:noAutofit/>
            </a:bodyPr>
            <a:lstStyle/>
            <a:p>
              <a:pPr algn="ctr" defTabSz="1371612">
                <a:lnSpc>
                  <a:spcPct val="90000"/>
                </a:lnSpc>
                <a:spcBef>
                  <a:spcPts val="1500"/>
                </a:spcBef>
                <a:defRPr sz="1800" b="0" i="0" u="none" strike="noStrike" kern="0" cap="none" spc="0" baseline="0">
                  <a:solidFill>
                    <a:srgbClr val="000000"/>
                  </a:solidFill>
                  <a:uFillTx/>
                </a:defRPr>
              </a:pPr>
              <a:r>
                <a:rPr lang="en-US" sz="6300" b="1" dirty="0">
                  <a:solidFill>
                    <a:srgbClr val="B60F45"/>
                  </a:solidFill>
                  <a:latin typeface="Arial"/>
                  <a:cs typeface="Arial"/>
                </a:rPr>
                <a:t>48%</a:t>
              </a:r>
              <a:endParaRPr lang="en-US" sz="6300" b="1" dirty="0">
                <a:solidFill>
                  <a:srgbClr val="B60F45"/>
                </a:solidFill>
                <a:latin typeface="Arial" pitchFamily="34"/>
                <a:cs typeface="Arial" pitchFamily="34"/>
              </a:endParaRPr>
            </a:p>
          </p:txBody>
        </p:sp>
        <p:sp>
          <p:nvSpPr>
            <p:cNvPr id="13" name="Text Placeholder 77">
              <a:extLst>
                <a:ext uri="{FF2B5EF4-FFF2-40B4-BE49-F238E27FC236}">
                  <a16:creationId xmlns:a16="http://schemas.microsoft.com/office/drawing/2014/main" id="{AE68016A-B881-0D5F-7355-FF943D44FDEB}"/>
                </a:ext>
              </a:extLst>
            </p:cNvPr>
            <p:cNvSpPr txBox="1"/>
            <p:nvPr/>
          </p:nvSpPr>
          <p:spPr>
            <a:xfrm>
              <a:off x="847219" y="4835685"/>
              <a:ext cx="3129899" cy="935769"/>
            </a:xfrm>
            <a:prstGeom prst="rect">
              <a:avLst/>
            </a:prstGeom>
            <a:noFill/>
            <a:ln cap="flat">
              <a:noFill/>
            </a:ln>
          </p:spPr>
          <p:txBody>
            <a:bodyPr vert="horz" wrap="square" lIns="137160" tIns="68580" rIns="137160" bIns="68580" anchor="t" anchorCtr="0" compatLnSpc="1">
              <a:noAutofit/>
            </a:bodyPr>
            <a:lstStyle/>
            <a:p>
              <a:pPr algn="ctr" defTabSz="1371612">
                <a:defRPr sz="1800" b="0" i="0" u="none" strike="noStrike" kern="0" cap="none" spc="0" baseline="0">
                  <a:solidFill>
                    <a:srgbClr val="000000"/>
                  </a:solidFill>
                  <a:uFillTx/>
                </a:defRPr>
              </a:pPr>
              <a:r>
                <a:rPr lang="en-US" sz="2100" dirty="0">
                  <a:solidFill>
                    <a:srgbClr val="5E5356"/>
                  </a:solidFill>
                  <a:latin typeface="Arial"/>
                  <a:cs typeface="Arial"/>
                </a:rPr>
                <a:t>of security professionals have</a:t>
              </a:r>
              <a:r>
                <a:rPr lang="en-US" sz="2100" b="1" dirty="0">
                  <a:solidFill>
                    <a:srgbClr val="5E5356"/>
                  </a:solidFill>
                  <a:latin typeface="Arial"/>
                  <a:cs typeface="Arial"/>
                </a:rPr>
                <a:t> low or moderate visibility into assets</a:t>
              </a:r>
              <a:r>
                <a:rPr lang="en-US" sz="2100" dirty="0">
                  <a:solidFill>
                    <a:srgbClr val="5E5356"/>
                  </a:solidFill>
                  <a:latin typeface="Arial"/>
                  <a:cs typeface="Arial"/>
                </a:rPr>
                <a:t> on their network</a:t>
              </a:r>
              <a:endParaRPr lang="en-US" sz="2100" dirty="0">
                <a:solidFill>
                  <a:srgbClr val="5E5356"/>
                </a:solidFill>
                <a:latin typeface="Arial" pitchFamily="34"/>
                <a:cs typeface="Arial"/>
              </a:endParaRPr>
            </a:p>
          </p:txBody>
        </p:sp>
        <p:sp>
          <p:nvSpPr>
            <p:cNvPr id="14" name="Rounded Rectangle 47">
              <a:extLst>
                <a:ext uri="{FF2B5EF4-FFF2-40B4-BE49-F238E27FC236}">
                  <a16:creationId xmlns:a16="http://schemas.microsoft.com/office/drawing/2014/main" id="{65C8A3F5-BDC2-994B-7756-AF459D309A70}"/>
                </a:ext>
              </a:extLst>
            </p:cNvPr>
            <p:cNvSpPr/>
            <p:nvPr/>
          </p:nvSpPr>
          <p:spPr>
            <a:xfrm>
              <a:off x="619195" y="1652521"/>
              <a:ext cx="3473494" cy="2021418"/>
            </a:xfrm>
            <a:custGeom>
              <a:avLst>
                <a:gd name="f10" fmla="val 1247"/>
              </a:avLst>
              <a:gdLst>
                <a:gd name="f1" fmla="val 10800000"/>
                <a:gd name="f2" fmla="val 5400000"/>
                <a:gd name="f3" fmla="val 16200000"/>
                <a:gd name="f4" fmla="val w"/>
                <a:gd name="f5" fmla="val h"/>
                <a:gd name="f6" fmla="val ss"/>
                <a:gd name="f7" fmla="val 0"/>
                <a:gd name="f8" fmla="*/ 5419351 1 1725033"/>
                <a:gd name="f9" fmla="val 45"/>
                <a:gd name="f10" fmla="val 124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15" name="Text Placeholder 71">
              <a:extLst>
                <a:ext uri="{FF2B5EF4-FFF2-40B4-BE49-F238E27FC236}">
                  <a16:creationId xmlns:a16="http://schemas.microsoft.com/office/drawing/2014/main" id="{6721804F-41FD-6122-F0BE-D1DEC668F65D}"/>
                </a:ext>
              </a:extLst>
            </p:cNvPr>
            <p:cNvSpPr txBox="1"/>
            <p:nvPr/>
          </p:nvSpPr>
          <p:spPr>
            <a:xfrm>
              <a:off x="1138547" y="1812943"/>
              <a:ext cx="2630289" cy="730075"/>
            </a:xfrm>
            <a:prstGeom prst="rect">
              <a:avLst/>
            </a:prstGeom>
            <a:noFill/>
            <a:ln cap="flat">
              <a:noFill/>
            </a:ln>
          </p:spPr>
          <p:txBody>
            <a:bodyPr vert="horz" wrap="square" lIns="137160" tIns="68580" rIns="137160" bIns="68580" anchor="b" anchorCtr="0" compatLnSpc="1">
              <a:noAutofit/>
            </a:bodyPr>
            <a:lstStyle/>
            <a:p>
              <a:pPr algn="ctr" defTabSz="1371612">
                <a:lnSpc>
                  <a:spcPct val="90000"/>
                </a:lnSpc>
                <a:spcBef>
                  <a:spcPts val="1500"/>
                </a:spcBef>
                <a:defRPr sz="1800" b="0" i="0" u="none" strike="noStrike" kern="0" cap="none" spc="0" baseline="0">
                  <a:solidFill>
                    <a:srgbClr val="000000"/>
                  </a:solidFill>
                  <a:uFillTx/>
                </a:defRPr>
              </a:pPr>
              <a:r>
                <a:rPr lang="en-US" sz="6300" b="1" dirty="0">
                  <a:solidFill>
                    <a:srgbClr val="B60F45"/>
                  </a:solidFill>
                  <a:latin typeface="Arial"/>
                  <a:cs typeface="Arial"/>
                </a:rPr>
                <a:t>26%</a:t>
              </a:r>
            </a:p>
          </p:txBody>
        </p:sp>
        <p:sp>
          <p:nvSpPr>
            <p:cNvPr id="16" name="Text Placeholder 77">
              <a:extLst>
                <a:ext uri="{FF2B5EF4-FFF2-40B4-BE49-F238E27FC236}">
                  <a16:creationId xmlns:a16="http://schemas.microsoft.com/office/drawing/2014/main" id="{5E317025-D9F2-3E8D-088D-A5117F1D58AF}"/>
                </a:ext>
              </a:extLst>
            </p:cNvPr>
            <p:cNvSpPr txBox="1"/>
            <p:nvPr/>
          </p:nvSpPr>
          <p:spPr>
            <a:xfrm>
              <a:off x="847219" y="2574401"/>
              <a:ext cx="3129899" cy="935769"/>
            </a:xfrm>
            <a:prstGeom prst="rect">
              <a:avLst/>
            </a:prstGeom>
            <a:noFill/>
            <a:ln cap="flat">
              <a:noFill/>
            </a:ln>
          </p:spPr>
          <p:txBody>
            <a:bodyPr vert="horz" wrap="square" lIns="137160" tIns="68580" rIns="137160" bIns="68580" anchor="t" anchorCtr="0" compatLnSpc="1">
              <a:noAutofit/>
            </a:bodyPr>
            <a:lstStyle/>
            <a:p>
              <a:pPr algn="ctr" defTabSz="1371612">
                <a:defRPr sz="1800" b="0" i="0" u="none" strike="noStrike" kern="0" cap="none" spc="0" baseline="0">
                  <a:solidFill>
                    <a:srgbClr val="000000"/>
                  </a:solidFill>
                  <a:uFillTx/>
                </a:defRPr>
              </a:pPr>
              <a:r>
                <a:rPr lang="en-ZA" sz="2100" dirty="0">
                  <a:solidFill>
                    <a:srgbClr val="231F20"/>
                  </a:solidFill>
                  <a:latin typeface="Arial"/>
                  <a:cs typeface="Arial"/>
                </a:rPr>
                <a:t>of top 3 SaaS solutions in organisations are</a:t>
              </a:r>
              <a:r>
                <a:rPr lang="en-ZA" sz="2100" b="1" dirty="0">
                  <a:solidFill>
                    <a:srgbClr val="231F20"/>
                  </a:solidFill>
                  <a:latin typeface="Arial"/>
                  <a:cs typeface="Arial"/>
                </a:rPr>
                <a:t> underutilised by up to 49%</a:t>
              </a:r>
              <a:endParaRPr lang="en-ZA" sz="2100" dirty="0">
                <a:solidFill>
                  <a:srgbClr val="231F20"/>
                </a:solidFill>
                <a:latin typeface="Arial" pitchFamily="34"/>
                <a:cs typeface="Arial"/>
              </a:endParaRPr>
            </a:p>
          </p:txBody>
        </p:sp>
      </p:grpSp>
      <p:grpSp>
        <p:nvGrpSpPr>
          <p:cNvPr id="17" name="Group 50">
            <a:extLst>
              <a:ext uri="{FF2B5EF4-FFF2-40B4-BE49-F238E27FC236}">
                <a16:creationId xmlns:a16="http://schemas.microsoft.com/office/drawing/2014/main" id="{D28ED14E-E43E-E0EB-4F2D-D6204032D611}"/>
              </a:ext>
            </a:extLst>
          </p:cNvPr>
          <p:cNvGrpSpPr/>
          <p:nvPr/>
        </p:nvGrpSpPr>
        <p:grpSpPr>
          <a:xfrm>
            <a:off x="12177737" y="2478782"/>
            <a:ext cx="5210241" cy="6414396"/>
            <a:chOff x="8118491" y="1652521"/>
            <a:chExt cx="3473494" cy="4276264"/>
          </a:xfrm>
        </p:grpSpPr>
        <p:sp>
          <p:nvSpPr>
            <p:cNvPr id="18" name="Rounded Rectangle 51">
              <a:extLst>
                <a:ext uri="{FF2B5EF4-FFF2-40B4-BE49-F238E27FC236}">
                  <a16:creationId xmlns:a16="http://schemas.microsoft.com/office/drawing/2014/main" id="{A01D2F7E-AA66-D19A-9866-7FD5919C38D9}"/>
                </a:ext>
              </a:extLst>
            </p:cNvPr>
            <p:cNvSpPr/>
            <p:nvPr/>
          </p:nvSpPr>
          <p:spPr>
            <a:xfrm>
              <a:off x="8118491" y="1652521"/>
              <a:ext cx="3473494" cy="4276264"/>
            </a:xfrm>
            <a:custGeom>
              <a:avLst>
                <a:gd name="f10" fmla="val 876"/>
              </a:avLst>
              <a:gdLst>
                <a:gd name="f1" fmla="val 10800000"/>
                <a:gd name="f2" fmla="val 5400000"/>
                <a:gd name="f3" fmla="val 16200000"/>
                <a:gd name="f4" fmla="val w"/>
                <a:gd name="f5" fmla="val h"/>
                <a:gd name="f6" fmla="val ss"/>
                <a:gd name="f7" fmla="val 0"/>
                <a:gd name="f8" fmla="*/ 5419351 1 1725033"/>
                <a:gd name="f9" fmla="val 45"/>
                <a:gd name="f10" fmla="val 876"/>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B60F45"/>
            </a:solidFill>
            <a:ln cap="flat">
              <a:noFill/>
              <a:prstDash val="solid"/>
            </a:ln>
            <a:effectLst>
              <a:outerShdw dir="16200000" algn="tl">
                <a:srgbClr val="000000">
                  <a:alpha val="9000"/>
                </a:srgbClr>
              </a:outerShdw>
            </a:effectLst>
          </p:spPr>
          <p:txBody>
            <a:bodyPr vert="horz" wrap="square" lIns="137160" tIns="68580" rIns="137160" bIns="68580" anchor="ctr" anchorCtr="1" compatLnSpc="1">
              <a:noAutofit/>
            </a:bodyPr>
            <a:lstStyle/>
            <a:p>
              <a:pPr algn="ctr" defTabSz="1828770" hangingPunct="0">
                <a:defRPr sz="1800" b="0" i="0" u="none" strike="noStrike" kern="0" cap="none" spc="0" baseline="0">
                  <a:solidFill>
                    <a:srgbClr val="000000"/>
                  </a:solidFill>
                  <a:uFillTx/>
                </a:defRPr>
              </a:pPr>
              <a:endParaRPr lang="en-US" sz="2700">
                <a:solidFill>
                  <a:srgbClr val="231F20"/>
                </a:solidFill>
                <a:latin typeface="Arial"/>
              </a:endParaRPr>
            </a:p>
          </p:txBody>
        </p:sp>
        <p:sp>
          <p:nvSpPr>
            <p:cNvPr id="19" name="Text Placeholder 71">
              <a:extLst>
                <a:ext uri="{FF2B5EF4-FFF2-40B4-BE49-F238E27FC236}">
                  <a16:creationId xmlns:a16="http://schemas.microsoft.com/office/drawing/2014/main" id="{5F61D38C-CE06-BC7E-7870-187A2C3B4A9B}"/>
                </a:ext>
              </a:extLst>
            </p:cNvPr>
            <p:cNvSpPr txBox="1"/>
            <p:nvPr/>
          </p:nvSpPr>
          <p:spPr>
            <a:xfrm>
              <a:off x="9006611" y="2100303"/>
              <a:ext cx="2521421" cy="730075"/>
            </a:xfrm>
            <a:prstGeom prst="rect">
              <a:avLst/>
            </a:prstGeom>
            <a:noFill/>
            <a:ln cap="flat">
              <a:noFill/>
            </a:ln>
          </p:spPr>
          <p:txBody>
            <a:bodyPr vert="horz" wrap="square" lIns="137160" tIns="68580" rIns="137160" bIns="68580" anchor="ctr" anchorCtr="0" compatLnSpc="1">
              <a:noAutofit/>
            </a:bodyPr>
            <a:lstStyle/>
            <a:p>
              <a:pPr defTabSz="1371612">
                <a:lnSpc>
                  <a:spcPct val="90000"/>
                </a:lnSpc>
                <a:spcBef>
                  <a:spcPts val="1500"/>
                </a:spcBef>
                <a:defRPr sz="1800" b="0" i="0" u="none" strike="noStrike" kern="0" cap="none" spc="0" baseline="0">
                  <a:solidFill>
                    <a:srgbClr val="000000"/>
                  </a:solidFill>
                  <a:uFillTx/>
                </a:defRPr>
              </a:pPr>
              <a:r>
                <a:rPr lang="en-US" sz="3300" b="1">
                  <a:solidFill>
                    <a:srgbClr val="FFFFFF"/>
                  </a:solidFill>
                  <a:latin typeface="Arial" pitchFamily="34"/>
                  <a:cs typeface="Arial" pitchFamily="34"/>
                </a:rPr>
                <a:t>Visibility</a:t>
              </a:r>
            </a:p>
          </p:txBody>
        </p:sp>
        <p:sp>
          <p:nvSpPr>
            <p:cNvPr id="20" name="Text Placeholder 71">
              <a:extLst>
                <a:ext uri="{FF2B5EF4-FFF2-40B4-BE49-F238E27FC236}">
                  <a16:creationId xmlns:a16="http://schemas.microsoft.com/office/drawing/2014/main" id="{F75154AF-0622-CC68-6960-F825D0431367}"/>
                </a:ext>
              </a:extLst>
            </p:cNvPr>
            <p:cNvSpPr txBox="1"/>
            <p:nvPr/>
          </p:nvSpPr>
          <p:spPr>
            <a:xfrm>
              <a:off x="9006611" y="3071561"/>
              <a:ext cx="2521421" cy="730075"/>
            </a:xfrm>
            <a:prstGeom prst="rect">
              <a:avLst/>
            </a:prstGeom>
            <a:noFill/>
            <a:ln cap="flat">
              <a:noFill/>
            </a:ln>
          </p:spPr>
          <p:txBody>
            <a:bodyPr vert="horz" wrap="square" lIns="137160" tIns="68580" rIns="137160" bIns="68580" anchor="ctr" anchorCtr="0" compatLnSpc="1">
              <a:noAutofit/>
            </a:bodyPr>
            <a:lstStyle/>
            <a:p>
              <a:pPr defTabSz="1371612">
                <a:lnSpc>
                  <a:spcPct val="90000"/>
                </a:lnSpc>
                <a:spcBef>
                  <a:spcPts val="1500"/>
                </a:spcBef>
                <a:defRPr sz="1800" b="0" i="0" u="none" strike="noStrike" kern="0" cap="none" spc="0" baseline="0">
                  <a:solidFill>
                    <a:srgbClr val="000000"/>
                  </a:solidFill>
                  <a:uFillTx/>
                </a:defRPr>
              </a:pPr>
              <a:r>
                <a:rPr lang="en-US" sz="3300" b="1">
                  <a:solidFill>
                    <a:srgbClr val="FFFFFF"/>
                  </a:solidFill>
                  <a:latin typeface="Arial" pitchFamily="34"/>
                  <a:cs typeface="Arial" pitchFamily="34"/>
                </a:rPr>
                <a:t>Compliance </a:t>
              </a:r>
              <a:br>
                <a:rPr lang="en-US" sz="3300" b="1">
                  <a:solidFill>
                    <a:srgbClr val="FFFFFF"/>
                  </a:solidFill>
                  <a:latin typeface="Arial" pitchFamily="34"/>
                  <a:cs typeface="Arial" pitchFamily="34"/>
                </a:rPr>
              </a:br>
              <a:r>
                <a:rPr lang="en-US" sz="3300" b="1">
                  <a:solidFill>
                    <a:srgbClr val="FFFFFF"/>
                  </a:solidFill>
                  <a:latin typeface="Arial" pitchFamily="34"/>
                  <a:cs typeface="Arial" pitchFamily="34"/>
                </a:rPr>
                <a:t>and risk management</a:t>
              </a:r>
            </a:p>
          </p:txBody>
        </p:sp>
        <p:sp>
          <p:nvSpPr>
            <p:cNvPr id="21" name="Text Placeholder 71">
              <a:extLst>
                <a:ext uri="{FF2B5EF4-FFF2-40B4-BE49-F238E27FC236}">
                  <a16:creationId xmlns:a16="http://schemas.microsoft.com/office/drawing/2014/main" id="{CE402563-7644-8E23-009D-75E3B8535864}"/>
                </a:ext>
              </a:extLst>
            </p:cNvPr>
            <p:cNvSpPr txBox="1"/>
            <p:nvPr/>
          </p:nvSpPr>
          <p:spPr>
            <a:xfrm>
              <a:off x="9006611" y="3979212"/>
              <a:ext cx="2521421" cy="730075"/>
            </a:xfrm>
            <a:prstGeom prst="rect">
              <a:avLst/>
            </a:prstGeom>
            <a:noFill/>
            <a:ln cap="flat">
              <a:noFill/>
            </a:ln>
          </p:spPr>
          <p:txBody>
            <a:bodyPr vert="horz" wrap="square" lIns="137160" tIns="68580" rIns="137160" bIns="68580" anchor="ctr" anchorCtr="0" compatLnSpc="1">
              <a:noAutofit/>
            </a:bodyPr>
            <a:lstStyle/>
            <a:p>
              <a:pPr defTabSz="1371612">
                <a:lnSpc>
                  <a:spcPct val="90000"/>
                </a:lnSpc>
                <a:spcBef>
                  <a:spcPts val="1500"/>
                </a:spcBef>
                <a:defRPr sz="1800" b="0" i="0" u="none" strike="noStrike" kern="0" cap="none" spc="0" baseline="0">
                  <a:solidFill>
                    <a:srgbClr val="000000"/>
                  </a:solidFill>
                  <a:uFillTx/>
                </a:defRPr>
              </a:pPr>
              <a:r>
                <a:rPr lang="en-ZA" sz="3300" b="1" dirty="0">
                  <a:solidFill>
                    <a:srgbClr val="FFFFFF"/>
                  </a:solidFill>
                  <a:latin typeface="Arial" pitchFamily="34"/>
                  <a:cs typeface="Arial" pitchFamily="34"/>
                </a:rPr>
                <a:t>Optimisation</a:t>
              </a:r>
            </a:p>
          </p:txBody>
        </p:sp>
        <p:sp>
          <p:nvSpPr>
            <p:cNvPr id="22" name="Text Placeholder 71">
              <a:extLst>
                <a:ext uri="{FF2B5EF4-FFF2-40B4-BE49-F238E27FC236}">
                  <a16:creationId xmlns:a16="http://schemas.microsoft.com/office/drawing/2014/main" id="{ABCE6C2A-85E4-B6C3-5AB0-3CB2EAB720E4}"/>
                </a:ext>
              </a:extLst>
            </p:cNvPr>
            <p:cNvSpPr txBox="1"/>
            <p:nvPr/>
          </p:nvSpPr>
          <p:spPr>
            <a:xfrm>
              <a:off x="9006611" y="4712451"/>
              <a:ext cx="2521421" cy="730075"/>
            </a:xfrm>
            <a:prstGeom prst="rect">
              <a:avLst/>
            </a:prstGeom>
            <a:noFill/>
            <a:ln cap="flat">
              <a:noFill/>
            </a:ln>
          </p:spPr>
          <p:txBody>
            <a:bodyPr vert="horz" wrap="square" lIns="137160" tIns="68580" rIns="137160" bIns="68580" anchor="ctr" anchorCtr="0" compatLnSpc="1">
              <a:noAutofit/>
            </a:bodyPr>
            <a:lstStyle/>
            <a:p>
              <a:pPr defTabSz="1371612">
                <a:lnSpc>
                  <a:spcPct val="90000"/>
                </a:lnSpc>
                <a:spcBef>
                  <a:spcPts val="1500"/>
                </a:spcBef>
                <a:defRPr sz="1800" b="0" i="0" u="none" strike="noStrike" kern="0" cap="none" spc="0" baseline="0">
                  <a:solidFill>
                    <a:srgbClr val="000000"/>
                  </a:solidFill>
                  <a:uFillTx/>
                </a:defRPr>
              </a:pPr>
              <a:r>
                <a:rPr lang="en-US" sz="3300" b="1">
                  <a:solidFill>
                    <a:srgbClr val="FFFFFF"/>
                  </a:solidFill>
                  <a:latin typeface="Arial" pitchFamily="34"/>
                  <a:cs typeface="Arial" pitchFamily="34"/>
                </a:rPr>
                <a:t>Experience</a:t>
              </a:r>
            </a:p>
          </p:txBody>
        </p:sp>
        <p:pic>
          <p:nvPicPr>
            <p:cNvPr id="23" name="Picture 56" descr="Icon&#10;&#10;Description automatically generated">
              <a:extLst>
                <a:ext uri="{FF2B5EF4-FFF2-40B4-BE49-F238E27FC236}">
                  <a16:creationId xmlns:a16="http://schemas.microsoft.com/office/drawing/2014/main" id="{94B7CC0E-8CCF-1A69-D4A6-BF1171B1EAC8}"/>
                </a:ext>
              </a:extLst>
            </p:cNvPr>
            <p:cNvPicPr>
              <a:picLocks noChangeAspect="1"/>
            </p:cNvPicPr>
            <p:nvPr/>
          </p:nvPicPr>
          <p:blipFill>
            <a:blip r:embed="rId4"/>
            <a:stretch>
              <a:fillRect/>
            </a:stretch>
          </p:blipFill>
          <p:spPr>
            <a:xfrm>
              <a:off x="8512917" y="2307625"/>
              <a:ext cx="331826" cy="246842"/>
            </a:xfrm>
            <a:prstGeom prst="rect">
              <a:avLst/>
            </a:prstGeom>
            <a:noFill/>
            <a:ln cap="flat">
              <a:noFill/>
            </a:ln>
          </p:spPr>
        </p:pic>
        <p:pic>
          <p:nvPicPr>
            <p:cNvPr id="24" name="Picture 57" descr="Icon&#10;&#10;Description automatically generated">
              <a:extLst>
                <a:ext uri="{FF2B5EF4-FFF2-40B4-BE49-F238E27FC236}">
                  <a16:creationId xmlns:a16="http://schemas.microsoft.com/office/drawing/2014/main" id="{5CD594F7-659F-1057-0CE0-63346057888B}"/>
                </a:ext>
              </a:extLst>
            </p:cNvPr>
            <p:cNvPicPr>
              <a:picLocks noChangeAspect="1"/>
            </p:cNvPicPr>
            <p:nvPr/>
          </p:nvPicPr>
          <p:blipFill>
            <a:blip r:embed="rId4"/>
            <a:stretch>
              <a:fillRect/>
            </a:stretch>
          </p:blipFill>
          <p:spPr>
            <a:xfrm>
              <a:off x="8512917" y="2988250"/>
              <a:ext cx="331826" cy="246842"/>
            </a:xfrm>
            <a:prstGeom prst="rect">
              <a:avLst/>
            </a:prstGeom>
            <a:noFill/>
            <a:ln cap="flat">
              <a:noFill/>
            </a:ln>
          </p:spPr>
        </p:pic>
        <p:pic>
          <p:nvPicPr>
            <p:cNvPr id="25" name="Picture 58" descr="Icon&#10;&#10;Description automatically generated">
              <a:extLst>
                <a:ext uri="{FF2B5EF4-FFF2-40B4-BE49-F238E27FC236}">
                  <a16:creationId xmlns:a16="http://schemas.microsoft.com/office/drawing/2014/main" id="{62B0984D-0C1F-80FD-1CCF-2DA0B45C7093}"/>
                </a:ext>
              </a:extLst>
            </p:cNvPr>
            <p:cNvPicPr>
              <a:picLocks noChangeAspect="1"/>
            </p:cNvPicPr>
            <p:nvPr/>
          </p:nvPicPr>
          <p:blipFill>
            <a:blip r:embed="rId4"/>
            <a:stretch>
              <a:fillRect/>
            </a:stretch>
          </p:blipFill>
          <p:spPr>
            <a:xfrm>
              <a:off x="8512917" y="4189131"/>
              <a:ext cx="331826" cy="246842"/>
            </a:xfrm>
            <a:prstGeom prst="rect">
              <a:avLst/>
            </a:prstGeom>
            <a:noFill/>
            <a:ln cap="flat">
              <a:noFill/>
            </a:ln>
          </p:spPr>
        </p:pic>
        <p:pic>
          <p:nvPicPr>
            <p:cNvPr id="26" name="Picture 59" descr="Icon&#10;&#10;Description automatically generated">
              <a:extLst>
                <a:ext uri="{FF2B5EF4-FFF2-40B4-BE49-F238E27FC236}">
                  <a16:creationId xmlns:a16="http://schemas.microsoft.com/office/drawing/2014/main" id="{3E2DE5D8-23FC-423D-C911-BE0177D0EC9A}"/>
                </a:ext>
              </a:extLst>
            </p:cNvPr>
            <p:cNvPicPr>
              <a:picLocks noChangeAspect="1"/>
            </p:cNvPicPr>
            <p:nvPr/>
          </p:nvPicPr>
          <p:blipFill>
            <a:blip r:embed="rId4"/>
            <a:stretch>
              <a:fillRect/>
            </a:stretch>
          </p:blipFill>
          <p:spPr>
            <a:xfrm>
              <a:off x="8512917" y="4901878"/>
              <a:ext cx="331826" cy="246842"/>
            </a:xfrm>
            <a:prstGeom prst="rect">
              <a:avLst/>
            </a:prstGeom>
            <a:noFill/>
            <a:ln cap="flat">
              <a:noFill/>
            </a:ln>
          </p:spPr>
        </p:pic>
      </p:grpSp>
      <p:sp>
        <p:nvSpPr>
          <p:cNvPr id="27" name="Rectangle 60">
            <a:extLst>
              <a:ext uri="{FF2B5EF4-FFF2-40B4-BE49-F238E27FC236}">
                <a16:creationId xmlns:a16="http://schemas.microsoft.com/office/drawing/2014/main" id="{E4108744-C94C-0AD1-91D6-E6F79B8C117B}"/>
              </a:ext>
            </a:extLst>
          </p:cNvPr>
          <p:cNvSpPr/>
          <p:nvPr/>
        </p:nvSpPr>
        <p:spPr>
          <a:xfrm>
            <a:off x="867098" y="9401687"/>
            <a:ext cx="9144005" cy="323165"/>
          </a:xfrm>
          <a:prstGeom prst="rect">
            <a:avLst/>
          </a:prstGeom>
          <a:noFill/>
          <a:ln cap="flat">
            <a:noFill/>
            <a:prstDash val="solid"/>
          </a:ln>
        </p:spPr>
        <p:txBody>
          <a:bodyPr vert="horz" wrap="square" lIns="137160" tIns="68580" rIns="137160" bIns="68580" anchor="t" anchorCtr="0" compatLnSpc="1">
            <a:spAutoFit/>
          </a:bodyPr>
          <a:lstStyle/>
          <a:p>
            <a:pPr defTabSz="1371612">
              <a:defRPr sz="1800" b="0" i="0" u="none" strike="noStrike" kern="0" cap="none" spc="0" baseline="0">
                <a:solidFill>
                  <a:srgbClr val="000000"/>
                </a:solidFill>
                <a:uFillTx/>
              </a:defRPr>
            </a:pPr>
            <a:r>
              <a:rPr lang="en-US" sz="1200" dirty="0">
                <a:solidFill>
                  <a:srgbClr val="CBC4C6"/>
                </a:solidFill>
                <a:latin typeface="Arial"/>
                <a:cs typeface="Arial"/>
              </a:rPr>
              <a:t>Sources – Ivanti research, Gartner, enterprisemanagement.com</a:t>
            </a:r>
          </a:p>
        </p:txBody>
      </p:sp>
      <p:sp>
        <p:nvSpPr>
          <p:cNvPr id="28" name="TextBox 27">
            <a:extLst>
              <a:ext uri="{FF2B5EF4-FFF2-40B4-BE49-F238E27FC236}">
                <a16:creationId xmlns:a16="http://schemas.microsoft.com/office/drawing/2014/main" id="{588E83C2-8142-702E-31B7-C926DC0AEA70}"/>
              </a:ext>
            </a:extLst>
          </p:cNvPr>
          <p:cNvSpPr txBox="1"/>
          <p:nvPr/>
        </p:nvSpPr>
        <p:spPr>
          <a:xfrm>
            <a:off x="17404082" y="9751870"/>
            <a:ext cx="665033" cy="323165"/>
          </a:xfrm>
          <a:prstGeom prst="rect">
            <a:avLst/>
          </a:prstGeom>
          <a:noFill/>
          <a:ln cap="flat">
            <a:noFill/>
          </a:ln>
        </p:spPr>
        <p:txBody>
          <a:bodyPr vert="horz" wrap="square" lIns="0" tIns="68580" rIns="137160" bIns="68580" anchor="t" anchorCtr="0" compatLnSpc="1">
            <a:spAutoFit/>
          </a:bodyPr>
          <a:lstStyle/>
          <a:p>
            <a:pPr algn="r" defTabSz="1371612">
              <a:defRPr sz="1800" b="0" i="0" u="none" strike="noStrike" kern="0" cap="none" spc="0" baseline="0">
                <a:solidFill>
                  <a:srgbClr val="000000"/>
                </a:solidFill>
                <a:uFillTx/>
              </a:defRPr>
            </a:pPr>
            <a:fld id="{E2D91B5B-6165-46E5-80E5-6B1FEFB3C8F1}" type="slidenum">
              <a:rPr lang="en-US" sz="1200">
                <a:solidFill>
                  <a:srgbClr val="FFFFFF"/>
                </a:solidFill>
                <a:latin typeface="Arial"/>
              </a:rPr>
              <a:pPr algn="r" defTabSz="1371612">
                <a:defRPr sz="1800" b="0" i="0" u="none" strike="noStrike" kern="0" cap="none" spc="0" baseline="0">
                  <a:solidFill>
                    <a:srgbClr val="000000"/>
                  </a:solidFill>
                  <a:uFillTx/>
                </a:defRPr>
              </a:pPr>
              <a:t>11</a:t>
            </a:fld>
            <a:endParaRPr lang="en-US" sz="1200">
              <a:solidFill>
                <a:srgbClr val="FFFFFF"/>
              </a:solidFill>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D888F0-F054-8E50-5114-3F53B6A221D3}"/>
              </a:ext>
            </a:extLst>
          </p:cNvPr>
          <p:cNvSpPr/>
          <p:nvPr/>
        </p:nvSpPr>
        <p:spPr>
          <a:xfrm>
            <a:off x="2" y="0"/>
            <a:ext cx="5292968" cy="10287000"/>
          </a:xfrm>
          <a:prstGeom prst="rect">
            <a:avLst/>
          </a:prstGeom>
          <a:solidFill>
            <a:srgbClr val="4E038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700">
              <a:ea typeface="Calibri"/>
              <a:cs typeface="Calibri"/>
            </a:endParaRPr>
          </a:p>
        </p:txBody>
      </p:sp>
      <p:pic>
        <p:nvPicPr>
          <p:cNvPr id="3" name="Picture 2" descr="A red and purple squares&#10;&#10;Description automatically generated">
            <a:extLst>
              <a:ext uri="{FF2B5EF4-FFF2-40B4-BE49-F238E27FC236}">
                <a16:creationId xmlns:a16="http://schemas.microsoft.com/office/drawing/2014/main" id="{6727CF00-24E9-1F1A-0C18-8F6439016343}"/>
              </a:ext>
            </a:extLst>
          </p:cNvPr>
          <p:cNvPicPr>
            <a:picLocks noChangeAspect="1"/>
          </p:cNvPicPr>
          <p:nvPr/>
        </p:nvPicPr>
        <p:blipFill rotWithShape="1">
          <a:blip r:embed="rId3"/>
          <a:srcRect t="2477" r="8315"/>
          <a:stretch/>
        </p:blipFill>
        <p:spPr>
          <a:xfrm>
            <a:off x="-3" y="0"/>
            <a:ext cx="5292971" cy="5629996"/>
          </a:xfrm>
          <a:prstGeom prst="rect">
            <a:avLst/>
          </a:prstGeom>
        </p:spPr>
      </p:pic>
      <p:sp>
        <p:nvSpPr>
          <p:cNvPr id="4" name="Title 5">
            <a:extLst>
              <a:ext uri="{FF2B5EF4-FFF2-40B4-BE49-F238E27FC236}">
                <a16:creationId xmlns:a16="http://schemas.microsoft.com/office/drawing/2014/main" id="{5C67CAF3-CCAF-D303-F592-E754628075A3}"/>
              </a:ext>
            </a:extLst>
          </p:cNvPr>
          <p:cNvSpPr txBox="1">
            <a:spLocks/>
          </p:cNvSpPr>
          <p:nvPr/>
        </p:nvSpPr>
        <p:spPr>
          <a:xfrm>
            <a:off x="1165124" y="145209"/>
            <a:ext cx="3657599" cy="891249"/>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4400" dirty="0">
                <a:solidFill>
                  <a:schemeClr val="bg1"/>
                </a:solidFill>
                <a:latin typeface="Arial"/>
                <a:ea typeface="Inter Light"/>
                <a:cs typeface="Arial"/>
              </a:rPr>
              <a:t>Key finding</a:t>
            </a:r>
            <a:br>
              <a:rPr lang="en-US" sz="3600" b="0" dirty="0">
                <a:ea typeface="Inter Light" panose="02000403000000020004" pitchFamily="2" charset="0"/>
              </a:rPr>
            </a:br>
            <a:endParaRPr lang="en-US" sz="3200" dirty="0"/>
          </a:p>
        </p:txBody>
      </p:sp>
      <p:sp>
        <p:nvSpPr>
          <p:cNvPr id="5" name="TextBox 4">
            <a:extLst>
              <a:ext uri="{FF2B5EF4-FFF2-40B4-BE49-F238E27FC236}">
                <a16:creationId xmlns:a16="http://schemas.microsoft.com/office/drawing/2014/main" id="{A8C7CE57-35F3-87F0-1B12-3EF0A2D4BF4D}"/>
              </a:ext>
            </a:extLst>
          </p:cNvPr>
          <p:cNvSpPr txBox="1"/>
          <p:nvPr/>
        </p:nvSpPr>
        <p:spPr>
          <a:xfrm>
            <a:off x="881974" y="978737"/>
            <a:ext cx="365759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ZA" sz="3200">
                <a:solidFill>
                  <a:schemeClr val="bg1"/>
                </a:solidFill>
                <a:latin typeface="Arial" panose="020B0604020202020204" pitchFamily="34" charset="0"/>
                <a:ea typeface="+mn-lt"/>
                <a:cs typeface="Arial" panose="020B0604020202020204" pitchFamily="34" charset="0"/>
              </a:rPr>
              <a:t>IT data asset management lacks standardisation </a:t>
            </a:r>
          </a:p>
        </p:txBody>
      </p:sp>
      <p:pic>
        <p:nvPicPr>
          <p:cNvPr id="7" name="Picture 6" descr="A screenshot of a computer&#10;&#10;Description automatically generated">
            <a:extLst>
              <a:ext uri="{FF2B5EF4-FFF2-40B4-BE49-F238E27FC236}">
                <a16:creationId xmlns:a16="http://schemas.microsoft.com/office/drawing/2014/main" id="{583BCF1D-537E-49E0-F6D5-8AD6F90262FE}"/>
              </a:ext>
            </a:extLst>
          </p:cNvPr>
          <p:cNvPicPr>
            <a:picLocks noChangeAspect="1"/>
          </p:cNvPicPr>
          <p:nvPr/>
        </p:nvPicPr>
        <p:blipFill rotWithShape="1">
          <a:blip r:embed="rId4">
            <a:extLst>
              <a:ext uri="{28A0092B-C50C-407E-A947-70E740481C1C}">
                <a14:useLocalDpi xmlns:a14="http://schemas.microsoft.com/office/drawing/2010/main" val="0"/>
              </a:ext>
            </a:extLst>
          </a:blip>
          <a:srcRect t="6230"/>
          <a:stretch/>
        </p:blipFill>
        <p:spPr>
          <a:xfrm>
            <a:off x="5819346" y="586582"/>
            <a:ext cx="10713596" cy="8708368"/>
          </a:xfrm>
          <a:prstGeom prst="rect">
            <a:avLst/>
          </a:prstGeom>
        </p:spPr>
      </p:pic>
      <p:sp>
        <p:nvSpPr>
          <p:cNvPr id="9" name="Title 5">
            <a:extLst>
              <a:ext uri="{FF2B5EF4-FFF2-40B4-BE49-F238E27FC236}">
                <a16:creationId xmlns:a16="http://schemas.microsoft.com/office/drawing/2014/main" id="{32D2F448-F156-013F-9074-84AEF263F4F0}"/>
              </a:ext>
            </a:extLst>
          </p:cNvPr>
          <p:cNvSpPr txBox="1">
            <a:spLocks/>
          </p:cNvSpPr>
          <p:nvPr/>
        </p:nvSpPr>
        <p:spPr>
          <a:xfrm>
            <a:off x="881974" y="5835651"/>
            <a:ext cx="3657599" cy="891249"/>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US" sz="3200" dirty="0">
                <a:solidFill>
                  <a:schemeClr val="bg1"/>
                </a:solidFill>
                <a:latin typeface="Arial"/>
                <a:ea typeface="Inter Light"/>
                <a:cs typeface="Arial"/>
              </a:rPr>
              <a:t>Why it matters </a:t>
            </a:r>
            <a:endParaRPr lang="en-US" sz="3200" dirty="0"/>
          </a:p>
        </p:txBody>
      </p:sp>
      <p:sp>
        <p:nvSpPr>
          <p:cNvPr id="10" name="TextBox 9">
            <a:extLst>
              <a:ext uri="{FF2B5EF4-FFF2-40B4-BE49-F238E27FC236}">
                <a16:creationId xmlns:a16="http://schemas.microsoft.com/office/drawing/2014/main" id="{BA9CE049-1685-DAFA-7100-D93BAEA67F89}"/>
              </a:ext>
            </a:extLst>
          </p:cNvPr>
          <p:cNvSpPr txBox="1"/>
          <p:nvPr/>
        </p:nvSpPr>
        <p:spPr>
          <a:xfrm>
            <a:off x="619776" y="6599390"/>
            <a:ext cx="4017419"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ZA" sz="2400">
                <a:solidFill>
                  <a:srgbClr val="FFFFFF"/>
                </a:solidFill>
                <a:latin typeface="Arial"/>
                <a:ea typeface="+mn-lt"/>
                <a:cs typeface="+mn-lt"/>
              </a:rPr>
              <a:t>Improving data standardisation and treating IT data as a strategic asset will boost cross-team collaboration and promote data-driven business decisions</a:t>
            </a:r>
            <a:endParaRPr lang="en-ZA">
              <a:latin typeface="Arial"/>
              <a:ea typeface="+mn-lt"/>
              <a:cs typeface="+mn-lt"/>
            </a:endParaRPr>
          </a:p>
        </p:txBody>
      </p:sp>
    </p:spTree>
    <p:extLst>
      <p:ext uri="{BB962C8B-B14F-4D97-AF65-F5344CB8AC3E}">
        <p14:creationId xmlns:p14="http://schemas.microsoft.com/office/powerpoint/2010/main" val="124048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D888F0-F054-8E50-5114-3F53B6A221D3}"/>
              </a:ext>
            </a:extLst>
          </p:cNvPr>
          <p:cNvSpPr/>
          <p:nvPr/>
        </p:nvSpPr>
        <p:spPr>
          <a:xfrm>
            <a:off x="2" y="0"/>
            <a:ext cx="5292968" cy="10287000"/>
          </a:xfrm>
          <a:prstGeom prst="rect">
            <a:avLst/>
          </a:prstGeom>
          <a:solidFill>
            <a:srgbClr val="4E03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3" name="Picture 2" descr="A red and purple squares&#10;&#10;Description automatically generated">
            <a:extLst>
              <a:ext uri="{FF2B5EF4-FFF2-40B4-BE49-F238E27FC236}">
                <a16:creationId xmlns:a16="http://schemas.microsoft.com/office/drawing/2014/main" id="{6727CF00-24E9-1F1A-0C18-8F6439016343}"/>
              </a:ext>
            </a:extLst>
          </p:cNvPr>
          <p:cNvPicPr>
            <a:picLocks noChangeAspect="1"/>
          </p:cNvPicPr>
          <p:nvPr/>
        </p:nvPicPr>
        <p:blipFill rotWithShape="1">
          <a:blip r:embed="rId3"/>
          <a:srcRect r="8315"/>
          <a:stretch/>
        </p:blipFill>
        <p:spPr>
          <a:xfrm>
            <a:off x="-3" y="1"/>
            <a:ext cx="5292971" cy="5773004"/>
          </a:xfrm>
          <a:prstGeom prst="rect">
            <a:avLst/>
          </a:prstGeom>
        </p:spPr>
      </p:pic>
      <p:sp>
        <p:nvSpPr>
          <p:cNvPr id="13" name="TextBox 12">
            <a:extLst>
              <a:ext uri="{FF2B5EF4-FFF2-40B4-BE49-F238E27FC236}">
                <a16:creationId xmlns:a16="http://schemas.microsoft.com/office/drawing/2014/main" id="{8F849452-09C2-6094-48E9-3F0D4228BFA0}"/>
              </a:ext>
            </a:extLst>
          </p:cNvPr>
          <p:cNvSpPr txBox="1"/>
          <p:nvPr/>
        </p:nvSpPr>
        <p:spPr>
          <a:xfrm>
            <a:off x="6023632" y="4656101"/>
            <a:ext cx="598514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ZA" sz="6500" b="1">
                <a:latin typeface="Arial"/>
                <a:ea typeface="Inter Light"/>
                <a:cs typeface="Arial"/>
              </a:rPr>
              <a:t>1 in 3</a:t>
            </a:r>
            <a:br>
              <a:rPr lang="en-ZA" sz="2800">
                <a:latin typeface="Arial"/>
                <a:cs typeface="Arial"/>
              </a:rPr>
            </a:br>
            <a:r>
              <a:rPr lang="en-ZA" sz="3200">
                <a:latin typeface="Arial"/>
              </a:rPr>
              <a:t>organisations </a:t>
            </a:r>
            <a:r>
              <a:rPr lang="en-ZA" sz="3200">
                <a:ea typeface="+mn-lt"/>
                <a:cs typeface="+mn-lt"/>
              </a:rPr>
              <a:t>say </a:t>
            </a:r>
            <a:br>
              <a:rPr lang="en-ZA" sz="3200">
                <a:ea typeface="+mn-lt"/>
                <a:cs typeface="+mn-lt"/>
              </a:rPr>
            </a:br>
            <a:r>
              <a:rPr lang="en-ZA" sz="3200">
                <a:ea typeface="+mn-lt"/>
                <a:cs typeface="+mn-lt"/>
              </a:rPr>
              <a:t>their current asset management solution </a:t>
            </a:r>
            <a:r>
              <a:rPr lang="en-ZA" sz="3200" b="1">
                <a:ea typeface="+mn-lt"/>
                <a:cs typeface="+mn-lt"/>
              </a:rPr>
              <a:t>does not track BYOD</a:t>
            </a:r>
            <a:r>
              <a:rPr lang="en-ZA" sz="3200" b="1">
                <a:solidFill>
                  <a:srgbClr val="4E0389"/>
                </a:solidFill>
                <a:ea typeface="+mn-lt"/>
                <a:cs typeface="+mn-lt"/>
              </a:rPr>
              <a:t>. </a:t>
            </a:r>
          </a:p>
        </p:txBody>
      </p:sp>
      <p:sp>
        <p:nvSpPr>
          <p:cNvPr id="21" name="Title 5">
            <a:extLst>
              <a:ext uri="{FF2B5EF4-FFF2-40B4-BE49-F238E27FC236}">
                <a16:creationId xmlns:a16="http://schemas.microsoft.com/office/drawing/2014/main" id="{CDD4140A-2758-09E4-3293-AF2E8FBC95DA}"/>
              </a:ext>
            </a:extLst>
          </p:cNvPr>
          <p:cNvSpPr txBox="1">
            <a:spLocks/>
          </p:cNvSpPr>
          <p:nvPr/>
        </p:nvSpPr>
        <p:spPr>
          <a:xfrm>
            <a:off x="884903" y="5503139"/>
            <a:ext cx="3657599" cy="891249"/>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US" sz="4400" dirty="0">
                <a:solidFill>
                  <a:schemeClr val="bg1"/>
                </a:solidFill>
                <a:latin typeface="Arial"/>
                <a:ea typeface="Inter Light"/>
                <a:cs typeface="Arial"/>
              </a:rPr>
              <a:t>Key finding</a:t>
            </a:r>
            <a:br>
              <a:rPr lang="en-US" sz="3600" b="0" dirty="0">
                <a:ea typeface="Inter Light" panose="02000403000000020004" pitchFamily="2" charset="0"/>
              </a:rPr>
            </a:br>
            <a:endParaRPr lang="en-US" sz="3200" dirty="0"/>
          </a:p>
        </p:txBody>
      </p:sp>
      <p:sp>
        <p:nvSpPr>
          <p:cNvPr id="22" name="Title 5">
            <a:extLst>
              <a:ext uri="{FF2B5EF4-FFF2-40B4-BE49-F238E27FC236}">
                <a16:creationId xmlns:a16="http://schemas.microsoft.com/office/drawing/2014/main" id="{38662E7F-3C2D-B63F-524A-B626FFC2D5A0}"/>
              </a:ext>
            </a:extLst>
          </p:cNvPr>
          <p:cNvSpPr txBox="1">
            <a:spLocks/>
          </p:cNvSpPr>
          <p:nvPr/>
        </p:nvSpPr>
        <p:spPr>
          <a:xfrm>
            <a:off x="730666" y="6373614"/>
            <a:ext cx="3966072" cy="2656847"/>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ZA" sz="3200" b="0">
                <a:solidFill>
                  <a:schemeClr val="bg1"/>
                </a:solidFill>
                <a:latin typeface="Arial"/>
                <a:ea typeface="Inter Light" panose="02000403000000020004" pitchFamily="2" charset="0"/>
                <a:cs typeface="Arial"/>
              </a:rPr>
              <a:t>Organisations suffer from serious data blind spots due to shadow IT, including unmanaged BYOD.</a:t>
            </a:r>
            <a:endParaRPr lang="en-ZA" sz="3200"/>
          </a:p>
        </p:txBody>
      </p:sp>
      <p:sp>
        <p:nvSpPr>
          <p:cNvPr id="4" name="Rectangle 3">
            <a:extLst>
              <a:ext uri="{FF2B5EF4-FFF2-40B4-BE49-F238E27FC236}">
                <a16:creationId xmlns:a16="http://schemas.microsoft.com/office/drawing/2014/main" id="{828CA7AC-1482-11A1-CC33-03F37575ED04}"/>
              </a:ext>
            </a:extLst>
          </p:cNvPr>
          <p:cNvSpPr/>
          <p:nvPr/>
        </p:nvSpPr>
        <p:spPr>
          <a:xfrm>
            <a:off x="12995029" y="0"/>
            <a:ext cx="5292971" cy="10287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Title 5">
            <a:extLst>
              <a:ext uri="{FF2B5EF4-FFF2-40B4-BE49-F238E27FC236}">
                <a16:creationId xmlns:a16="http://schemas.microsoft.com/office/drawing/2014/main" id="{0E173963-0D09-6403-56E1-AB43F0671D1E}"/>
              </a:ext>
            </a:extLst>
          </p:cNvPr>
          <p:cNvSpPr txBox="1">
            <a:spLocks/>
          </p:cNvSpPr>
          <p:nvPr/>
        </p:nvSpPr>
        <p:spPr>
          <a:xfrm>
            <a:off x="13693842" y="2932257"/>
            <a:ext cx="3895343" cy="659122"/>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US" sz="3600" dirty="0">
                <a:solidFill>
                  <a:srgbClr val="4E0389"/>
                </a:solidFill>
                <a:latin typeface="Arial"/>
                <a:ea typeface="Inter Light"/>
                <a:cs typeface="Arial"/>
              </a:rPr>
              <a:t>Why it matters</a:t>
            </a:r>
            <a:br>
              <a:rPr lang="en-US" sz="3600" b="0" dirty="0">
                <a:ea typeface="Inter Light" panose="02000403000000020004" pitchFamily="2" charset="0"/>
              </a:rPr>
            </a:br>
            <a:endParaRPr lang="en-US" sz="3200" dirty="0"/>
          </a:p>
        </p:txBody>
      </p:sp>
      <p:sp>
        <p:nvSpPr>
          <p:cNvPr id="6" name="Title 5">
            <a:extLst>
              <a:ext uri="{FF2B5EF4-FFF2-40B4-BE49-F238E27FC236}">
                <a16:creationId xmlns:a16="http://schemas.microsoft.com/office/drawing/2014/main" id="{8EA15083-37D8-1C11-2EB6-56BCE9BFCE9E}"/>
              </a:ext>
            </a:extLst>
          </p:cNvPr>
          <p:cNvSpPr txBox="1">
            <a:spLocks/>
          </p:cNvSpPr>
          <p:nvPr/>
        </p:nvSpPr>
        <p:spPr>
          <a:xfrm>
            <a:off x="13693842" y="4366805"/>
            <a:ext cx="3895343" cy="4485647"/>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r>
              <a:rPr lang="en-ZA" sz="3100" b="0">
                <a:latin typeface="Arial"/>
                <a:cs typeface="Segoe UI"/>
              </a:rPr>
              <a:t>Shadow IT puts organisations at risk of risks data leaks, compliance issues </a:t>
            </a:r>
            <a:br>
              <a:rPr lang="en-ZA" sz="3100" b="0">
                <a:latin typeface="Arial"/>
                <a:cs typeface="Segoe UI"/>
              </a:rPr>
            </a:br>
            <a:r>
              <a:rPr lang="en-ZA" sz="3100" b="0">
                <a:latin typeface="Arial"/>
                <a:cs typeface="Segoe UI"/>
              </a:rPr>
              <a:t>and other vulnerabilities that ‌could have serious legal and reputational consequences. </a:t>
            </a:r>
            <a:r>
              <a:rPr lang="en-ZA" sz="3100" b="0" dirty="0">
                <a:latin typeface="Arial"/>
                <a:cs typeface="Segoe UI"/>
              </a:rPr>
              <a:t>​</a:t>
            </a:r>
          </a:p>
        </p:txBody>
      </p:sp>
      <p:pic>
        <p:nvPicPr>
          <p:cNvPr id="7" name="Picture 6">
            <a:extLst>
              <a:ext uri="{FF2B5EF4-FFF2-40B4-BE49-F238E27FC236}">
                <a16:creationId xmlns:a16="http://schemas.microsoft.com/office/drawing/2014/main" id="{9BD8ED87-143F-6DC7-A7C4-E6C91BEA5CAA}"/>
              </a:ext>
            </a:extLst>
          </p:cNvPr>
          <p:cNvPicPr>
            <a:picLocks noChangeAspect="1"/>
          </p:cNvPicPr>
          <p:nvPr/>
        </p:nvPicPr>
        <p:blipFill>
          <a:blip r:embed="rId4"/>
          <a:stretch>
            <a:fillRect/>
          </a:stretch>
        </p:blipFill>
        <p:spPr>
          <a:xfrm>
            <a:off x="6259419" y="2445239"/>
            <a:ext cx="5498497" cy="1528259"/>
          </a:xfrm>
          <a:prstGeom prst="rect">
            <a:avLst/>
          </a:prstGeom>
        </p:spPr>
      </p:pic>
    </p:spTree>
    <p:extLst>
      <p:ext uri="{BB962C8B-B14F-4D97-AF65-F5344CB8AC3E}">
        <p14:creationId xmlns:p14="http://schemas.microsoft.com/office/powerpoint/2010/main" val="522098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a server room&#10;&#10;Description automatically generated">
            <a:extLst>
              <a:ext uri="{FF2B5EF4-FFF2-40B4-BE49-F238E27FC236}">
                <a16:creationId xmlns:a16="http://schemas.microsoft.com/office/drawing/2014/main" id="{5EF252E4-1CF2-62E8-3D00-47AFF76A43B8}"/>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p:blipFill>
        <p:spPr>
          <a:xfrm>
            <a:off x="-1" y="0"/>
            <a:ext cx="18288002" cy="10287000"/>
          </a:xfrm>
          <a:prstGeom prst="rect">
            <a:avLst/>
          </a:prstGeom>
        </p:spPr>
      </p:pic>
      <p:sp>
        <p:nvSpPr>
          <p:cNvPr id="5" name="Rectangle 4">
            <a:extLst>
              <a:ext uri="{FF2B5EF4-FFF2-40B4-BE49-F238E27FC236}">
                <a16:creationId xmlns:a16="http://schemas.microsoft.com/office/drawing/2014/main" id="{27F9486C-E34B-5EC7-F422-C164676641F6}"/>
              </a:ext>
            </a:extLst>
          </p:cNvPr>
          <p:cNvSpPr/>
          <p:nvPr/>
        </p:nvSpPr>
        <p:spPr>
          <a:xfrm>
            <a:off x="0" y="0"/>
            <a:ext cx="18288000" cy="10287000"/>
          </a:xfrm>
          <a:prstGeom prst="rect">
            <a:avLst/>
          </a:prstGeom>
          <a:solidFill>
            <a:schemeClr val="tx1">
              <a:alpha val="2368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srgbClr val="FFFFFF"/>
              </a:solidFill>
              <a:latin typeface="Arial" panose="020B0604020202020204"/>
            </a:endParaRPr>
          </a:p>
        </p:txBody>
      </p:sp>
      <p:sp>
        <p:nvSpPr>
          <p:cNvPr id="9" name="Text Placeholder 8">
            <a:extLst>
              <a:ext uri="{FF2B5EF4-FFF2-40B4-BE49-F238E27FC236}">
                <a16:creationId xmlns:a16="http://schemas.microsoft.com/office/drawing/2014/main" id="{4E3F8E43-70BE-68BF-D941-0824BC29EFA2}"/>
              </a:ext>
            </a:extLst>
          </p:cNvPr>
          <p:cNvSpPr>
            <a:spLocks noGrp="1"/>
          </p:cNvSpPr>
          <p:nvPr>
            <p:ph type="body" sz="quarter" idx="24"/>
          </p:nvPr>
        </p:nvSpPr>
        <p:spPr>
          <a:xfrm>
            <a:off x="12453996" y="6170085"/>
            <a:ext cx="4599798" cy="559098"/>
          </a:xfrm>
        </p:spPr>
        <p:txBody>
          <a:bodyPr vert="horz" lIns="0" tIns="68580" rIns="137160" bIns="68580" rtlCol="0" anchor="t">
            <a:normAutofit lnSpcReduction="10000"/>
          </a:bodyPr>
          <a:lstStyle/>
          <a:p>
            <a:pPr algn="l"/>
            <a:r>
              <a:rPr lang="en-US" dirty="0">
                <a:solidFill>
                  <a:schemeClr val="bg1"/>
                </a:solidFill>
                <a:latin typeface="Arial"/>
                <a:cs typeface="Arial"/>
              </a:rPr>
              <a:t>CISO / Security</a:t>
            </a:r>
            <a:endParaRPr lang="en-US" dirty="0">
              <a:solidFill>
                <a:schemeClr val="bg1"/>
              </a:solidFill>
            </a:endParaRPr>
          </a:p>
        </p:txBody>
      </p:sp>
      <p:sp>
        <p:nvSpPr>
          <p:cNvPr id="10" name="Text Placeholder 9">
            <a:extLst>
              <a:ext uri="{FF2B5EF4-FFF2-40B4-BE49-F238E27FC236}">
                <a16:creationId xmlns:a16="http://schemas.microsoft.com/office/drawing/2014/main" id="{5B3DD66F-DC26-8856-500A-2F70FA99C6A8}"/>
              </a:ext>
            </a:extLst>
          </p:cNvPr>
          <p:cNvSpPr>
            <a:spLocks noGrp="1"/>
          </p:cNvSpPr>
          <p:nvPr>
            <p:ph type="body" sz="quarter" idx="25"/>
          </p:nvPr>
        </p:nvSpPr>
        <p:spPr>
          <a:xfrm>
            <a:off x="12453997" y="6772058"/>
            <a:ext cx="5043683" cy="1764785"/>
          </a:xfrm>
        </p:spPr>
        <p:txBody>
          <a:bodyPr vert="horz" lIns="0" tIns="68580" rIns="137160" bIns="68580" rtlCol="0" anchor="t">
            <a:noAutofit/>
          </a:bodyPr>
          <a:lstStyle/>
          <a:p>
            <a:pPr algn="l">
              <a:spcBef>
                <a:spcPts val="0"/>
              </a:spcBef>
              <a:spcAft>
                <a:spcPts val="900"/>
              </a:spcAft>
            </a:pPr>
            <a:r>
              <a:rPr lang="en-ZA" sz="2100" dirty="0">
                <a:solidFill>
                  <a:schemeClr val="bg1"/>
                </a:solidFill>
                <a:latin typeface="Arial"/>
                <a:cs typeface="Arial"/>
              </a:rPr>
              <a:t>Proactively manage attack surface</a:t>
            </a:r>
          </a:p>
          <a:p>
            <a:pPr algn="l">
              <a:spcBef>
                <a:spcPts val="0"/>
              </a:spcBef>
              <a:spcAft>
                <a:spcPts val="900"/>
              </a:spcAft>
            </a:pPr>
            <a:r>
              <a:rPr lang="en-ZA" sz="2100" dirty="0">
                <a:solidFill>
                  <a:schemeClr val="bg1"/>
                </a:solidFill>
                <a:latin typeface="Arial"/>
                <a:cs typeface="Arial"/>
              </a:rPr>
              <a:t>Limit vulnerabilities &amp; threat exposure</a:t>
            </a:r>
          </a:p>
          <a:p>
            <a:pPr algn="l">
              <a:spcBef>
                <a:spcPts val="0"/>
              </a:spcBef>
              <a:spcAft>
                <a:spcPts val="900"/>
              </a:spcAft>
            </a:pPr>
            <a:r>
              <a:rPr lang="en-ZA" sz="2100" dirty="0">
                <a:solidFill>
                  <a:schemeClr val="bg1"/>
                </a:solidFill>
                <a:latin typeface="Arial"/>
                <a:cs typeface="Arial"/>
              </a:rPr>
              <a:t>Improve secure employee behaviour &amp; organisational culture</a:t>
            </a:r>
          </a:p>
          <a:p>
            <a:pPr algn="l">
              <a:spcBef>
                <a:spcPts val="0"/>
              </a:spcBef>
              <a:spcAft>
                <a:spcPts val="900"/>
              </a:spcAft>
            </a:pPr>
            <a:endParaRPr lang="en-ZA" sz="2100" dirty="0">
              <a:solidFill>
                <a:schemeClr val="bg1"/>
              </a:solidFill>
              <a:latin typeface="Arial"/>
              <a:cs typeface="Arial"/>
            </a:endParaRPr>
          </a:p>
        </p:txBody>
      </p:sp>
      <p:sp>
        <p:nvSpPr>
          <p:cNvPr id="2" name="Text Placeholder 1">
            <a:extLst>
              <a:ext uri="{FF2B5EF4-FFF2-40B4-BE49-F238E27FC236}">
                <a16:creationId xmlns:a16="http://schemas.microsoft.com/office/drawing/2014/main" id="{9E3A1408-AD88-A839-B7F5-A3F1D78DB2DA}"/>
              </a:ext>
            </a:extLst>
          </p:cNvPr>
          <p:cNvSpPr>
            <a:spLocks noGrp="1"/>
          </p:cNvSpPr>
          <p:nvPr>
            <p:ph type="body" sz="quarter" idx="17"/>
          </p:nvPr>
        </p:nvSpPr>
        <p:spPr>
          <a:xfrm>
            <a:off x="1003742" y="6170084"/>
            <a:ext cx="4599798" cy="559098"/>
          </a:xfrm>
        </p:spPr>
        <p:txBody>
          <a:bodyPr vert="horz" lIns="0" tIns="68580" rIns="137160" bIns="68580" rtlCol="0" anchor="t">
            <a:normAutofit lnSpcReduction="10000"/>
          </a:bodyPr>
          <a:lstStyle/>
          <a:p>
            <a:pPr algn="r"/>
            <a:r>
              <a:rPr lang="en-US" dirty="0">
                <a:solidFill>
                  <a:schemeClr val="bg1"/>
                </a:solidFill>
                <a:latin typeface="Arial"/>
                <a:cs typeface="Arial"/>
              </a:rPr>
              <a:t>CIO / IT-Ops</a:t>
            </a:r>
            <a:endParaRPr lang="en-US" dirty="0">
              <a:solidFill>
                <a:schemeClr val="bg1"/>
              </a:solidFill>
            </a:endParaRPr>
          </a:p>
        </p:txBody>
      </p:sp>
      <p:sp>
        <p:nvSpPr>
          <p:cNvPr id="4" name="Text Placeholder 3">
            <a:extLst>
              <a:ext uri="{FF2B5EF4-FFF2-40B4-BE49-F238E27FC236}">
                <a16:creationId xmlns:a16="http://schemas.microsoft.com/office/drawing/2014/main" id="{9DA4D9B9-BDD9-8D02-C7ED-AA004D60C886}"/>
              </a:ext>
            </a:extLst>
          </p:cNvPr>
          <p:cNvSpPr>
            <a:spLocks noGrp="1"/>
          </p:cNvSpPr>
          <p:nvPr>
            <p:ph type="body" sz="quarter" idx="19"/>
          </p:nvPr>
        </p:nvSpPr>
        <p:spPr>
          <a:xfrm>
            <a:off x="226661" y="6772058"/>
            <a:ext cx="5380685" cy="1332234"/>
          </a:xfrm>
        </p:spPr>
        <p:txBody>
          <a:bodyPr vert="horz" lIns="0" tIns="68580" rIns="137160" bIns="68580" rtlCol="0" anchor="t">
            <a:noAutofit/>
          </a:bodyPr>
          <a:lstStyle/>
          <a:p>
            <a:pPr algn="r">
              <a:spcBef>
                <a:spcPts val="0"/>
              </a:spcBef>
              <a:spcAft>
                <a:spcPts val="900"/>
              </a:spcAft>
            </a:pPr>
            <a:r>
              <a:rPr lang="en-US" sz="2100" dirty="0">
                <a:solidFill>
                  <a:schemeClr val="bg1"/>
                </a:solidFill>
                <a:latin typeface="Arial"/>
                <a:cs typeface="Arial"/>
              </a:rPr>
              <a:t>Drive innovation</a:t>
            </a:r>
          </a:p>
          <a:p>
            <a:pPr algn="r">
              <a:spcBef>
                <a:spcPts val="0"/>
              </a:spcBef>
              <a:spcAft>
                <a:spcPts val="900"/>
              </a:spcAft>
            </a:pPr>
            <a:r>
              <a:rPr lang="en-US" sz="2100" dirty="0">
                <a:solidFill>
                  <a:schemeClr val="bg1"/>
                </a:solidFill>
                <a:latin typeface="Arial"/>
                <a:cs typeface="Arial"/>
              </a:rPr>
              <a:t>Streamline operations</a:t>
            </a:r>
          </a:p>
          <a:p>
            <a:pPr algn="r">
              <a:spcBef>
                <a:spcPts val="0"/>
              </a:spcBef>
              <a:spcAft>
                <a:spcPts val="900"/>
              </a:spcAft>
            </a:pPr>
            <a:r>
              <a:rPr lang="en-US" sz="2100" dirty="0">
                <a:solidFill>
                  <a:schemeClr val="bg1"/>
                </a:solidFill>
                <a:latin typeface="Arial"/>
                <a:cs typeface="Arial"/>
              </a:rPr>
              <a:t>Improve digital employee  experience</a:t>
            </a:r>
          </a:p>
        </p:txBody>
      </p:sp>
      <p:sp>
        <p:nvSpPr>
          <p:cNvPr id="6" name="Text Placeholder 5">
            <a:extLst>
              <a:ext uri="{FF2B5EF4-FFF2-40B4-BE49-F238E27FC236}">
                <a16:creationId xmlns:a16="http://schemas.microsoft.com/office/drawing/2014/main" id="{EA2860DE-94A2-3754-DCBF-18880B1BF2EC}"/>
              </a:ext>
            </a:extLst>
          </p:cNvPr>
          <p:cNvSpPr>
            <a:spLocks noGrp="1"/>
          </p:cNvSpPr>
          <p:nvPr>
            <p:ph type="body" sz="quarter" idx="21"/>
          </p:nvPr>
        </p:nvSpPr>
        <p:spPr>
          <a:xfrm>
            <a:off x="6339821" y="7556866"/>
            <a:ext cx="5608359" cy="721433"/>
          </a:xfrm>
        </p:spPr>
        <p:txBody>
          <a:bodyPr vert="horz" lIns="0" tIns="68580" rIns="137160" bIns="68580" rtlCol="0" anchor="t">
            <a:noAutofit/>
          </a:bodyPr>
          <a:lstStyle/>
          <a:p>
            <a:pPr>
              <a:spcBef>
                <a:spcPts val="150"/>
              </a:spcBef>
            </a:pPr>
            <a:r>
              <a:rPr lang="en-US">
                <a:solidFill>
                  <a:schemeClr val="bg1"/>
                </a:solidFill>
                <a:latin typeface="Arial"/>
                <a:cs typeface="Arial"/>
              </a:rPr>
              <a:t>IT &amp; Security Aligned</a:t>
            </a:r>
            <a:endParaRPr lang="en-US">
              <a:solidFill>
                <a:schemeClr val="bg1"/>
              </a:solidFill>
            </a:endParaRPr>
          </a:p>
        </p:txBody>
      </p:sp>
      <p:sp>
        <p:nvSpPr>
          <p:cNvPr id="11" name="Text Placeholder 9">
            <a:extLst>
              <a:ext uri="{FF2B5EF4-FFF2-40B4-BE49-F238E27FC236}">
                <a16:creationId xmlns:a16="http://schemas.microsoft.com/office/drawing/2014/main" id="{84AB9E2E-AF5F-BFBB-00E2-5BECE80499E2}"/>
              </a:ext>
            </a:extLst>
          </p:cNvPr>
          <p:cNvSpPr txBox="1">
            <a:spLocks/>
          </p:cNvSpPr>
          <p:nvPr/>
        </p:nvSpPr>
        <p:spPr>
          <a:xfrm>
            <a:off x="6099365" y="8283296"/>
            <a:ext cx="6089271" cy="1676007"/>
          </a:xfrm>
          <a:prstGeom prst="rect">
            <a:avLst/>
          </a:prstGeom>
        </p:spPr>
        <p:txBody>
          <a:bodyPr vert="horz" lIns="0" tIns="68580" rIns="137160" bIns="68580" rtlCol="0" anchor="t">
            <a:noAutofit/>
          </a:bodyPr>
          <a:lstStyle>
            <a:lvl1pPr marL="0" indent="0" algn="ctr" defTabSz="914400" rtl="0" eaLnBrk="1" latinLnBrk="0" hangingPunct="1">
              <a:lnSpc>
                <a:spcPct val="100000"/>
              </a:lnSpc>
              <a:spcBef>
                <a:spcPts val="1000"/>
              </a:spcBef>
              <a:buFont typeface="Wingdings" pitchFamily="2" charset="2"/>
              <a:buNone/>
              <a:defRPr sz="1600" b="0" i="0" kern="1200">
                <a:solidFill>
                  <a:schemeClr val="tx1"/>
                </a:solidFill>
                <a:latin typeface="Arial" panose="020B0604020202020204" pitchFamily="34" charset="0"/>
                <a:ea typeface="+mn-ea"/>
                <a:cs typeface="Arial" panose="020B0604020202020204" pitchFamily="34" charset="0"/>
              </a:defRPr>
            </a:lvl1pPr>
            <a:lvl2pPr marL="9525" indent="0" algn="ctr" defTabSz="914400" rtl="0" eaLnBrk="1" latinLnBrk="0" hangingPunct="1">
              <a:lnSpc>
                <a:spcPct val="100000"/>
              </a:lnSpc>
              <a:spcBef>
                <a:spcPts val="500"/>
              </a:spcBef>
              <a:buFont typeface="Wingdings" pitchFamily="2" charset="2"/>
              <a:buNone/>
              <a:tabLst/>
              <a:defRPr sz="1800" b="0" i="0" kern="1200">
                <a:solidFill>
                  <a:schemeClr val="tx1"/>
                </a:solidFill>
                <a:latin typeface="Arial" panose="020B0604020202020204" pitchFamily="34" charset="0"/>
                <a:ea typeface="+mn-ea"/>
                <a:cs typeface="Arial" panose="020B0604020202020204" pitchFamily="34" charset="0"/>
              </a:defRPr>
            </a:lvl2pPr>
            <a:lvl3pPr marL="9525" indent="0" algn="l" defTabSz="914400" rtl="0" eaLnBrk="1" latinLnBrk="0" hangingPunct="1">
              <a:lnSpc>
                <a:spcPct val="90000"/>
              </a:lnSpc>
              <a:spcBef>
                <a:spcPts val="500"/>
              </a:spcBef>
              <a:buFont typeface="Wingdings" pitchFamily="2" charset="2"/>
              <a:buNone/>
              <a:tabLst/>
              <a:defRPr sz="1800" b="0" i="0" kern="1200">
                <a:solidFill>
                  <a:schemeClr val="tx1"/>
                </a:solidFill>
                <a:latin typeface="Arial" panose="020B0604020202020204" pitchFamily="34" charset="0"/>
                <a:ea typeface="+mn-ea"/>
                <a:cs typeface="Arial" panose="020B0604020202020204" pitchFamily="34" charset="0"/>
              </a:defRPr>
            </a:lvl3pPr>
            <a:lvl4pPr marL="9525" indent="0" algn="l" defTabSz="914400" rtl="0" eaLnBrk="1" latinLnBrk="0" hangingPunct="1">
              <a:lnSpc>
                <a:spcPct val="90000"/>
              </a:lnSpc>
              <a:spcBef>
                <a:spcPts val="500"/>
              </a:spcBef>
              <a:buFont typeface="Wingdings" pitchFamily="2" charset="2"/>
              <a:buNone/>
              <a:tabLst/>
              <a:defRPr sz="1800" b="0" i="0" kern="1200">
                <a:solidFill>
                  <a:schemeClr val="tx1"/>
                </a:solidFill>
                <a:latin typeface="Arial" panose="020B0604020202020204" pitchFamily="34" charset="0"/>
                <a:ea typeface="+mn-ea"/>
                <a:cs typeface="Arial" panose="020B0604020202020204" pitchFamily="34" charset="0"/>
              </a:defRPr>
            </a:lvl4pPr>
            <a:lvl5pPr marL="9525" indent="0" algn="l" defTabSz="914400" rtl="0" eaLnBrk="1" latinLnBrk="0" hangingPunct="1">
              <a:lnSpc>
                <a:spcPct val="90000"/>
              </a:lnSpc>
              <a:spcBef>
                <a:spcPts val="500"/>
              </a:spcBef>
              <a:buFont typeface="Wingdings" pitchFamily="2" charset="2"/>
              <a:buNone/>
              <a:tabLst/>
              <a:defRPr sz="1800" b="0" i="0" kern="1200">
                <a:solidFill>
                  <a:schemeClr val="tx1"/>
                </a:solidFill>
                <a:latin typeface="Arial" panose="020B0604020202020204" pitchFamily="34" charset="0"/>
                <a:ea typeface="+mn-ea"/>
                <a:cs typeface="Arial" panose="020B0604020202020204" pitchFamily="34" charset="0"/>
              </a:defRPr>
            </a:lvl5pPr>
            <a:lvl6pPr marL="858838" indent="-173038" algn="l" defTabSz="914400" rtl="0" eaLnBrk="1" latinLnBrk="0" hangingPunct="1">
              <a:lnSpc>
                <a:spcPct val="100000"/>
              </a:lnSpc>
              <a:spcBef>
                <a:spcPts val="500"/>
              </a:spcBef>
              <a:buSzPct val="80000"/>
              <a:buFont typeface="Wingdings" pitchFamily="2" charset="2"/>
              <a:buChar char="§"/>
              <a:tabLst/>
              <a:defRPr sz="1800" kern="1200">
                <a:solidFill>
                  <a:schemeClr val="tx1"/>
                </a:solidFill>
                <a:latin typeface="+mn-lt"/>
                <a:ea typeface="+mn-ea"/>
                <a:cs typeface="+mn-cs"/>
              </a:defRPr>
            </a:lvl6pPr>
            <a:lvl7pPr marL="1433513" indent="-174625" algn="l" defTabSz="914400" rtl="0" eaLnBrk="1" latinLnBrk="0" hangingPunct="1">
              <a:lnSpc>
                <a:spcPct val="100000"/>
              </a:lnSpc>
              <a:spcBef>
                <a:spcPts val="500"/>
              </a:spcBef>
              <a:buSzPct val="70000"/>
              <a:buFont typeface="Wingdings" pitchFamily="2" charset="2"/>
              <a:buChar char="§"/>
              <a:tabLst/>
              <a:defRPr sz="1800" kern="1200">
                <a:solidFill>
                  <a:schemeClr val="tx1"/>
                </a:solidFill>
                <a:latin typeface="+mn-lt"/>
                <a:ea typeface="+mn-ea"/>
                <a:cs typeface="+mn-cs"/>
              </a:defRPr>
            </a:lvl7pPr>
            <a:lvl8pPr marL="1831975" indent="-173038" algn="l" defTabSz="914400" rtl="0" eaLnBrk="1" latinLnBrk="0" hangingPunct="1">
              <a:lnSpc>
                <a:spcPct val="100000"/>
              </a:lnSpc>
              <a:spcBef>
                <a:spcPts val="500"/>
              </a:spcBef>
              <a:buSzPct val="60000"/>
              <a:buFont typeface="Wingdings" pitchFamily="2" charset="2"/>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spcBef>
                <a:spcPts val="0"/>
              </a:spcBef>
              <a:spcAft>
                <a:spcPts val="900"/>
              </a:spcAft>
              <a:defRPr/>
            </a:pPr>
            <a:r>
              <a:rPr lang="en-ZA" sz="2100" dirty="0">
                <a:solidFill>
                  <a:srgbClr val="FFFFFF"/>
                </a:solidFill>
                <a:latin typeface="Arial"/>
                <a:cs typeface="Arial"/>
              </a:rPr>
              <a:t>Reduce enterprise risk</a:t>
            </a:r>
          </a:p>
          <a:p>
            <a:pPr defTabSz="1371600">
              <a:spcBef>
                <a:spcPts val="0"/>
              </a:spcBef>
              <a:spcAft>
                <a:spcPts val="900"/>
              </a:spcAft>
              <a:defRPr/>
            </a:pPr>
            <a:r>
              <a:rPr lang="en-ZA" sz="2100" dirty="0">
                <a:solidFill>
                  <a:srgbClr val="FFFFFF"/>
                </a:solidFill>
                <a:latin typeface="Arial"/>
                <a:cs typeface="Arial"/>
              </a:rPr>
              <a:t>Increase organisational resilience and efficiency</a:t>
            </a:r>
          </a:p>
          <a:p>
            <a:pPr defTabSz="1371600">
              <a:spcBef>
                <a:spcPts val="0"/>
              </a:spcBef>
              <a:spcAft>
                <a:spcPts val="900"/>
              </a:spcAft>
              <a:defRPr/>
            </a:pPr>
            <a:r>
              <a:rPr lang="en-ZA" sz="2100" dirty="0">
                <a:solidFill>
                  <a:srgbClr val="FFFFFF"/>
                </a:solidFill>
                <a:latin typeface="Arial"/>
                <a:cs typeface="Arial"/>
              </a:rPr>
              <a:t>Improve employee experience &amp; engagement</a:t>
            </a:r>
          </a:p>
          <a:p>
            <a:pPr defTabSz="1371600">
              <a:spcBef>
                <a:spcPts val="0"/>
              </a:spcBef>
              <a:spcAft>
                <a:spcPts val="900"/>
              </a:spcAft>
              <a:defRPr/>
            </a:pPr>
            <a:endParaRPr lang="en-ZA" sz="2100" dirty="0">
              <a:solidFill>
                <a:srgbClr val="FFFFFF"/>
              </a:solidFill>
              <a:latin typeface="Arial"/>
              <a:cs typeface="Arial"/>
            </a:endParaRPr>
          </a:p>
        </p:txBody>
      </p:sp>
      <p:pic>
        <p:nvPicPr>
          <p:cNvPr id="17" name="Picture 16" descr="A person and person in suits&#10;&#10;Description automatically generated">
            <a:extLst>
              <a:ext uri="{FF2B5EF4-FFF2-40B4-BE49-F238E27FC236}">
                <a16:creationId xmlns:a16="http://schemas.microsoft.com/office/drawing/2014/main" id="{7E2A1E86-9174-0EF7-209F-2B44B86929E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contrast="18000"/>
                    </a14:imgEffect>
                  </a14:imgLayer>
                </a14:imgProps>
              </a:ext>
              <a:ext uri="{28A0092B-C50C-407E-A947-70E740481C1C}">
                <a14:useLocalDpi xmlns:a14="http://schemas.microsoft.com/office/drawing/2010/main"/>
              </a:ext>
            </a:extLst>
          </a:blip>
          <a:srcRect/>
          <a:stretch/>
        </p:blipFill>
        <p:spPr>
          <a:xfrm>
            <a:off x="11963522" y="1916909"/>
            <a:ext cx="3899184" cy="3894666"/>
          </a:xfrm>
          <a:prstGeom prst="ellipse">
            <a:avLst/>
          </a:prstGeom>
        </p:spPr>
      </p:pic>
      <p:pic>
        <p:nvPicPr>
          <p:cNvPr id="13" name="Picture 12" descr="A person and person in suits&#10;&#10;Description automatically generated">
            <a:extLst>
              <a:ext uri="{FF2B5EF4-FFF2-40B4-BE49-F238E27FC236}">
                <a16:creationId xmlns:a16="http://schemas.microsoft.com/office/drawing/2014/main" id="{EAC680BF-6B8F-6E9A-BBB8-96CECE04E1EC}"/>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contrast="18000"/>
                    </a14:imgEffect>
                  </a14:imgLayer>
                </a14:imgProps>
              </a:ext>
              <a:ext uri="{28A0092B-C50C-407E-A947-70E740481C1C}">
                <a14:useLocalDpi xmlns:a14="http://schemas.microsoft.com/office/drawing/2010/main"/>
              </a:ext>
            </a:extLst>
          </a:blip>
          <a:srcRect/>
          <a:stretch/>
        </p:blipFill>
        <p:spPr>
          <a:xfrm>
            <a:off x="2595633" y="1943297"/>
            <a:ext cx="3899184" cy="3894666"/>
          </a:xfrm>
          <a:prstGeom prst="ellipse">
            <a:avLst/>
          </a:prstGeom>
        </p:spPr>
      </p:pic>
      <p:pic>
        <p:nvPicPr>
          <p:cNvPr id="21" name="Picture 20" descr="A person and person in suits walking in an office&#10;&#10;Description automatically generated">
            <a:extLst>
              <a:ext uri="{FF2B5EF4-FFF2-40B4-BE49-F238E27FC236}">
                <a16:creationId xmlns:a16="http://schemas.microsoft.com/office/drawing/2014/main" id="{42C5A697-2BEA-E406-409B-60692989D7F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830413" y="552450"/>
            <a:ext cx="6623583" cy="6623583"/>
          </a:xfrm>
          <a:prstGeom prst="ellipse">
            <a:avLst/>
          </a:prstGeom>
          <a:ln w="38100">
            <a:gradFill>
              <a:gsLst>
                <a:gs pos="0">
                  <a:schemeClr val="bg2"/>
                </a:gs>
                <a:gs pos="100000">
                  <a:schemeClr val="accent1"/>
                </a:gs>
                <a:gs pos="65000">
                  <a:schemeClr val="tx2"/>
                </a:gs>
              </a:gsLst>
              <a:lin ang="7200000" scaled="0"/>
            </a:gradFill>
          </a:ln>
          <a:effectLst>
            <a:outerShdw blurRad="334407" sx="102000" sy="102000" algn="ctr" rotWithShape="0">
              <a:prstClr val="black">
                <a:alpha val="10000"/>
              </a:prstClr>
            </a:outerShdw>
          </a:effectLst>
        </p:spPr>
      </p:pic>
      <p:sp>
        <p:nvSpPr>
          <p:cNvPr id="7" name="TextBox 6">
            <a:extLst>
              <a:ext uri="{FF2B5EF4-FFF2-40B4-BE49-F238E27FC236}">
                <a16:creationId xmlns:a16="http://schemas.microsoft.com/office/drawing/2014/main" id="{8C199F60-DC8E-2401-64BE-ABF6F66B8F74}"/>
              </a:ext>
            </a:extLst>
          </p:cNvPr>
          <p:cNvSpPr txBox="1"/>
          <p:nvPr/>
        </p:nvSpPr>
        <p:spPr>
          <a:xfrm>
            <a:off x="17404080" y="9751874"/>
            <a:ext cx="665040" cy="323165"/>
          </a:xfrm>
          <a:prstGeom prst="rect">
            <a:avLst/>
          </a:prstGeom>
          <a:noFill/>
        </p:spPr>
        <p:txBody>
          <a:bodyPr wrap="square" lIns="0" tIns="68580" rIns="137160" bIns="68580" rtlCol="0">
            <a:spAutoFit/>
          </a:bodyPr>
          <a:lstStyle/>
          <a:p>
            <a:pPr algn="r" defTabSz="1371600">
              <a:defRPr/>
            </a:pPr>
            <a:fld id="{31541D0E-FE33-FA42-86B9-833DCB73E233}" type="slidenum">
              <a:rPr lang="en-US" sz="1200">
                <a:solidFill>
                  <a:srgbClr val="FFFFFF"/>
                </a:solidFill>
                <a:latin typeface="Arial" panose="020B0604020202020204"/>
              </a:rPr>
              <a:pPr algn="r" defTabSz="1371600">
                <a:defRPr/>
              </a:pPr>
              <a:t>14</a:t>
            </a:fld>
            <a:endParaRPr lang="en-US" sz="1200">
              <a:solidFill>
                <a:srgbClr val="FFFFFF"/>
              </a:solidFill>
              <a:latin typeface="Arial" panose="020B0604020202020204"/>
            </a:endParaRPr>
          </a:p>
        </p:txBody>
      </p:sp>
    </p:spTree>
    <p:extLst>
      <p:ext uri="{BB962C8B-B14F-4D97-AF65-F5344CB8AC3E}">
        <p14:creationId xmlns:p14="http://schemas.microsoft.com/office/powerpoint/2010/main" val="1470529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500"/>
                                        <p:tgtEl>
                                          <p:spTgt spid="9">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500"/>
                                        <p:tgtEl>
                                          <p:spTgt spid="10">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animEffect transition="in" filter="fade">
                                      <p:cBhvr>
                                        <p:cTn id="33" dur="500"/>
                                        <p:tgtEl>
                                          <p:spTgt spid="10">
                                            <p:txEl>
                                              <p:pRg st="1" end="1"/>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xEl>
                                              <p:pRg st="2" end="2"/>
                                            </p:txEl>
                                          </p:spTgt>
                                        </p:tgtEl>
                                        <p:attrNameLst>
                                          <p:attrName>style.visibility</p:attrName>
                                        </p:attrNameLst>
                                      </p:cBhvr>
                                      <p:to>
                                        <p:strVal val="visible"/>
                                      </p:to>
                                    </p:set>
                                    <p:animEffect transition="in" filter="fade">
                                      <p:cBhvr>
                                        <p:cTn id="36" dur="500"/>
                                        <p:tgtEl>
                                          <p:spTgt spid="10">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xEl>
                                              <p:pRg st="0" end="0"/>
                                            </p:txEl>
                                          </p:spTgt>
                                        </p:tgtEl>
                                        <p:attrNameLst>
                                          <p:attrName>style.visibility</p:attrName>
                                        </p:attrNameLst>
                                      </p:cBhvr>
                                      <p:to>
                                        <p:strVal val="visible"/>
                                      </p:to>
                                    </p:set>
                                    <p:animEffect transition="in" filter="fade">
                                      <p:cBhvr>
                                        <p:cTn id="44" dur="500"/>
                                        <p:tgtEl>
                                          <p:spTgt spid="6">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uiExpand="1" build="p"/>
      <p:bldP spid="2" grpId="0" build="p"/>
      <p:bldP spid="4" grpId="0" uiExpand="1" build="p"/>
      <p:bldP spid="6" grpId="0" build="p"/>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D888F0-F054-8E50-5114-3F53B6A221D3}"/>
              </a:ext>
            </a:extLst>
          </p:cNvPr>
          <p:cNvSpPr/>
          <p:nvPr/>
        </p:nvSpPr>
        <p:spPr>
          <a:xfrm>
            <a:off x="0" y="0"/>
            <a:ext cx="5292971" cy="10287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itle 5">
            <a:extLst>
              <a:ext uri="{FF2B5EF4-FFF2-40B4-BE49-F238E27FC236}">
                <a16:creationId xmlns:a16="http://schemas.microsoft.com/office/drawing/2014/main" id="{5C67CAF3-CCAF-D303-F592-E754628075A3}"/>
              </a:ext>
            </a:extLst>
          </p:cNvPr>
          <p:cNvSpPr txBox="1">
            <a:spLocks/>
          </p:cNvSpPr>
          <p:nvPr/>
        </p:nvSpPr>
        <p:spPr>
          <a:xfrm>
            <a:off x="698813" y="854774"/>
            <a:ext cx="3895343" cy="1201914"/>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US" sz="3600" dirty="0">
                <a:solidFill>
                  <a:srgbClr val="4E0389"/>
                </a:solidFill>
                <a:latin typeface="Arial"/>
                <a:ea typeface="Inter Light"/>
                <a:cs typeface="Arial"/>
              </a:rPr>
              <a:t>What will improve the situation</a:t>
            </a:r>
            <a:endParaRPr lang="en-US" sz="3200" dirty="0"/>
          </a:p>
        </p:txBody>
      </p:sp>
      <p:sp>
        <p:nvSpPr>
          <p:cNvPr id="7" name="Title 5">
            <a:extLst>
              <a:ext uri="{FF2B5EF4-FFF2-40B4-BE49-F238E27FC236}">
                <a16:creationId xmlns:a16="http://schemas.microsoft.com/office/drawing/2014/main" id="{7619B00B-CA09-09B9-E078-92AD2BACAC42}"/>
              </a:ext>
            </a:extLst>
          </p:cNvPr>
          <p:cNvSpPr txBox="1">
            <a:spLocks/>
          </p:cNvSpPr>
          <p:nvPr/>
        </p:nvSpPr>
        <p:spPr>
          <a:xfrm>
            <a:off x="698812" y="3360850"/>
            <a:ext cx="3895343" cy="5621988"/>
          </a:xfrm>
          <a:prstGeom prst="rect">
            <a:avLst/>
          </a:prstGeom>
        </p:spPr>
        <p:txBody>
          <a:bodyPr lIns="0" tIns="0" rIns="137160" bIns="0" anchor="t" anchorCtr="0">
            <a:no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US" sz="3200" b="0" dirty="0">
                <a:ea typeface="Inter Light" panose="02000403000000020004" pitchFamily="2" charset="0"/>
              </a:rPr>
              <a:t>Intelligent Automation will reduce volume of calls.</a:t>
            </a:r>
          </a:p>
          <a:p>
            <a:pPr algn="ctr">
              <a:lnSpc>
                <a:spcPct val="100000"/>
              </a:lnSpc>
            </a:pPr>
            <a:endParaRPr lang="en-US" sz="3200" b="0" dirty="0">
              <a:ea typeface="Inter Light" panose="02000403000000020004" pitchFamily="2" charset="0"/>
            </a:endParaRPr>
          </a:p>
          <a:p>
            <a:pPr algn="ctr">
              <a:lnSpc>
                <a:spcPct val="100000"/>
              </a:lnSpc>
            </a:pPr>
            <a:r>
              <a:rPr lang="en-US" sz="3200" b="0" dirty="0">
                <a:ea typeface="Inter Light" panose="02000403000000020004" pitchFamily="2" charset="0"/>
              </a:rPr>
              <a:t>Improved data management will empower IT to leverage AI to and do more meaningful work. </a:t>
            </a:r>
          </a:p>
        </p:txBody>
      </p:sp>
      <p:pic>
        <p:nvPicPr>
          <p:cNvPr id="3" name="Picture 2">
            <a:extLst>
              <a:ext uri="{FF2B5EF4-FFF2-40B4-BE49-F238E27FC236}">
                <a16:creationId xmlns:a16="http://schemas.microsoft.com/office/drawing/2014/main" id="{68491A1D-2CF2-F2A9-01AC-762D7A56BA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51611" y="2223168"/>
            <a:ext cx="11411218" cy="6078337"/>
          </a:xfrm>
          <a:prstGeom prst="rect">
            <a:avLst/>
          </a:prstGeom>
        </p:spPr>
      </p:pic>
    </p:spTree>
    <p:extLst>
      <p:ext uri="{BB962C8B-B14F-4D97-AF65-F5344CB8AC3E}">
        <p14:creationId xmlns:p14="http://schemas.microsoft.com/office/powerpoint/2010/main" val="233565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0DD302-A78C-43F6-B8AD-FEE1C0B229E9}"/>
              </a:ext>
            </a:extLst>
          </p:cNvPr>
          <p:cNvSpPr>
            <a:spLocks noGrp="1"/>
          </p:cNvSpPr>
          <p:nvPr>
            <p:ph type="title"/>
          </p:nvPr>
        </p:nvSpPr>
        <p:spPr>
          <a:xfrm>
            <a:off x="1299800" y="8946788"/>
            <a:ext cx="16477488" cy="1181048"/>
          </a:xfrm>
        </p:spPr>
        <p:txBody>
          <a:bodyPr anchor="ctr">
            <a:noAutofit/>
          </a:bodyPr>
          <a:lstStyle/>
          <a:p>
            <a:pPr algn="ctr"/>
            <a:r>
              <a:rPr lang="en-US" sz="3600" dirty="0"/>
              <a:t>Improve your customer’s digital experience</a:t>
            </a:r>
            <a:br>
              <a:rPr lang="en-US" sz="3600" dirty="0"/>
            </a:br>
            <a:r>
              <a:rPr lang="en-US" sz="3600" dirty="0"/>
              <a:t>Turn Minutes, Hours, and Days into SECONDS</a:t>
            </a:r>
          </a:p>
        </p:txBody>
      </p:sp>
      <p:sp>
        <p:nvSpPr>
          <p:cNvPr id="4" name="TextBox 3">
            <a:extLst>
              <a:ext uri="{FF2B5EF4-FFF2-40B4-BE49-F238E27FC236}">
                <a16:creationId xmlns:a16="http://schemas.microsoft.com/office/drawing/2014/main" id="{90F0B564-3707-4E48-AE17-915EB55BC458}"/>
              </a:ext>
            </a:extLst>
          </p:cNvPr>
          <p:cNvSpPr txBox="1"/>
          <p:nvPr/>
        </p:nvSpPr>
        <p:spPr>
          <a:xfrm>
            <a:off x="3728304" y="2057401"/>
            <a:ext cx="1825599" cy="600164"/>
          </a:xfrm>
          <a:prstGeom prst="rect">
            <a:avLst/>
          </a:prstGeom>
          <a:noFill/>
        </p:spPr>
        <p:txBody>
          <a:bodyPr wrap="square" lIns="0" tIns="68580" rIns="0" bIns="68580" rtlCol="0" anchor="t">
            <a:spAutoFit/>
          </a:bodyPr>
          <a:lstStyle/>
          <a:p>
            <a:pPr algn="ctr" defTabSz="1371612">
              <a:defRPr/>
            </a:pPr>
            <a:r>
              <a:rPr lang="en-US" sz="3000" b="1">
                <a:cs typeface="Arial"/>
              </a:rPr>
              <a:t>BEFORE</a:t>
            </a:r>
          </a:p>
        </p:txBody>
      </p:sp>
      <p:sp>
        <p:nvSpPr>
          <p:cNvPr id="14" name="TextBox 13">
            <a:extLst>
              <a:ext uri="{FF2B5EF4-FFF2-40B4-BE49-F238E27FC236}">
                <a16:creationId xmlns:a16="http://schemas.microsoft.com/office/drawing/2014/main" id="{8E8A5925-6A0B-7C09-91ED-F2CBB959D6E9}"/>
              </a:ext>
            </a:extLst>
          </p:cNvPr>
          <p:cNvSpPr txBox="1"/>
          <p:nvPr/>
        </p:nvSpPr>
        <p:spPr>
          <a:xfrm>
            <a:off x="10177272" y="2057401"/>
            <a:ext cx="6172200" cy="600164"/>
          </a:xfrm>
          <a:prstGeom prst="rect">
            <a:avLst/>
          </a:prstGeom>
          <a:noFill/>
        </p:spPr>
        <p:txBody>
          <a:bodyPr wrap="square" lIns="137160" tIns="68580" rIns="137160" bIns="68580" rtlCol="0" anchor="t">
            <a:spAutoFit/>
          </a:bodyPr>
          <a:lstStyle/>
          <a:p>
            <a:pPr algn="ctr">
              <a:defRPr/>
            </a:pPr>
            <a:r>
              <a:rPr lang="en-US" sz="3000" b="1">
                <a:cs typeface="Arial"/>
              </a:rPr>
              <a:t>With Intelligent Automation</a:t>
            </a:r>
          </a:p>
        </p:txBody>
      </p:sp>
      <p:sp>
        <p:nvSpPr>
          <p:cNvPr id="2" name="TextBox 1">
            <a:extLst>
              <a:ext uri="{FF2B5EF4-FFF2-40B4-BE49-F238E27FC236}">
                <a16:creationId xmlns:a16="http://schemas.microsoft.com/office/drawing/2014/main" id="{C3A7B465-C8D1-69FB-C106-E134968079B4}"/>
              </a:ext>
            </a:extLst>
          </p:cNvPr>
          <p:cNvSpPr txBox="1"/>
          <p:nvPr/>
        </p:nvSpPr>
        <p:spPr>
          <a:xfrm>
            <a:off x="528590" y="3566160"/>
            <a:ext cx="2057400" cy="822960"/>
          </a:xfrm>
          <a:prstGeom prst="rect">
            <a:avLst/>
          </a:prstGeom>
          <a:noFill/>
        </p:spPr>
        <p:txBody>
          <a:bodyPr wrap="square" lIns="0" tIns="0" rIns="0" bIns="0" rtlCol="0" anchor="ctr" anchorCtr="0">
            <a:noAutofit/>
          </a:bodyPr>
          <a:lstStyle/>
          <a:p>
            <a:pPr algn="ctr"/>
            <a:r>
              <a:rPr lang="en-US" sz="2400"/>
              <a:t>Health Degrades</a:t>
            </a:r>
          </a:p>
        </p:txBody>
      </p:sp>
      <p:sp>
        <p:nvSpPr>
          <p:cNvPr id="8" name="TextBox 7">
            <a:extLst>
              <a:ext uri="{FF2B5EF4-FFF2-40B4-BE49-F238E27FC236}">
                <a16:creationId xmlns:a16="http://schemas.microsoft.com/office/drawing/2014/main" id="{40AB74C0-DED1-2D2B-E113-085445AB88F5}"/>
              </a:ext>
            </a:extLst>
          </p:cNvPr>
          <p:cNvSpPr txBox="1"/>
          <p:nvPr/>
        </p:nvSpPr>
        <p:spPr>
          <a:xfrm>
            <a:off x="2413397" y="6309360"/>
            <a:ext cx="1371600" cy="822960"/>
          </a:xfrm>
          <a:prstGeom prst="rect">
            <a:avLst/>
          </a:prstGeom>
          <a:noFill/>
        </p:spPr>
        <p:txBody>
          <a:bodyPr wrap="square" lIns="0" tIns="0" rIns="0" bIns="0" rtlCol="0" anchor="ctr" anchorCtr="0">
            <a:noAutofit/>
          </a:bodyPr>
          <a:lstStyle/>
          <a:p>
            <a:pPr algn="ctr"/>
            <a:r>
              <a:rPr lang="en-US" sz="2400"/>
              <a:t>Issue Occurs</a:t>
            </a:r>
          </a:p>
        </p:txBody>
      </p:sp>
      <p:sp>
        <p:nvSpPr>
          <p:cNvPr id="9" name="TextBox 8">
            <a:extLst>
              <a:ext uri="{FF2B5EF4-FFF2-40B4-BE49-F238E27FC236}">
                <a16:creationId xmlns:a16="http://schemas.microsoft.com/office/drawing/2014/main" id="{3F838003-5969-BE40-1D60-481A43B66C31}"/>
              </a:ext>
            </a:extLst>
          </p:cNvPr>
          <p:cNvSpPr txBox="1"/>
          <p:nvPr/>
        </p:nvSpPr>
        <p:spPr>
          <a:xfrm>
            <a:off x="3612404" y="3566160"/>
            <a:ext cx="2057400" cy="822960"/>
          </a:xfrm>
          <a:prstGeom prst="rect">
            <a:avLst/>
          </a:prstGeom>
          <a:noFill/>
        </p:spPr>
        <p:txBody>
          <a:bodyPr wrap="square" lIns="0" tIns="0" rIns="0" bIns="0" rtlCol="0" anchor="ctr" anchorCtr="0">
            <a:noAutofit/>
          </a:bodyPr>
          <a:lstStyle/>
          <a:p>
            <a:pPr algn="ctr"/>
            <a:r>
              <a:rPr lang="en-US" sz="2400"/>
              <a:t>User Self Troubleshoots</a:t>
            </a:r>
          </a:p>
        </p:txBody>
      </p:sp>
      <p:sp>
        <p:nvSpPr>
          <p:cNvPr id="10" name="TextBox 9">
            <a:extLst>
              <a:ext uri="{FF2B5EF4-FFF2-40B4-BE49-F238E27FC236}">
                <a16:creationId xmlns:a16="http://schemas.microsoft.com/office/drawing/2014/main" id="{F6E29C0A-FB7D-A7A2-616B-2265AED04A1F}"/>
              </a:ext>
            </a:extLst>
          </p:cNvPr>
          <p:cNvSpPr txBox="1"/>
          <p:nvPr/>
        </p:nvSpPr>
        <p:spPr>
          <a:xfrm>
            <a:off x="5154311" y="6309360"/>
            <a:ext cx="2057400" cy="822960"/>
          </a:xfrm>
          <a:prstGeom prst="rect">
            <a:avLst/>
          </a:prstGeom>
          <a:noFill/>
        </p:spPr>
        <p:txBody>
          <a:bodyPr wrap="square" lIns="0" tIns="0" rIns="0" bIns="0" rtlCol="0" anchor="ctr" anchorCtr="0">
            <a:noAutofit/>
          </a:bodyPr>
          <a:lstStyle/>
          <a:p>
            <a:pPr algn="ctr"/>
            <a:r>
              <a:rPr lang="en-US" sz="2400"/>
              <a:t>User Seeks Help</a:t>
            </a:r>
          </a:p>
        </p:txBody>
      </p:sp>
      <p:sp>
        <p:nvSpPr>
          <p:cNvPr id="11" name="TextBox 10">
            <a:extLst>
              <a:ext uri="{FF2B5EF4-FFF2-40B4-BE49-F238E27FC236}">
                <a16:creationId xmlns:a16="http://schemas.microsoft.com/office/drawing/2014/main" id="{4F40B866-7D40-10E8-1EB3-1DB5CAE8F8C1}"/>
              </a:ext>
            </a:extLst>
          </p:cNvPr>
          <p:cNvSpPr txBox="1"/>
          <p:nvPr/>
        </p:nvSpPr>
        <p:spPr>
          <a:xfrm>
            <a:off x="6696218" y="3566160"/>
            <a:ext cx="2057400" cy="822960"/>
          </a:xfrm>
          <a:prstGeom prst="rect">
            <a:avLst/>
          </a:prstGeom>
          <a:noFill/>
        </p:spPr>
        <p:txBody>
          <a:bodyPr wrap="square" lIns="0" tIns="0" rIns="0" bIns="0" rtlCol="0" anchor="ctr" anchorCtr="0">
            <a:noAutofit/>
          </a:bodyPr>
          <a:lstStyle/>
          <a:p>
            <a:pPr algn="ctr"/>
            <a:r>
              <a:rPr lang="en-US" sz="2400"/>
              <a:t>Analysts Assists User</a:t>
            </a:r>
          </a:p>
        </p:txBody>
      </p:sp>
      <p:cxnSp>
        <p:nvCxnSpPr>
          <p:cNvPr id="13" name="Straight Connector 12" hidden="1">
            <a:extLst>
              <a:ext uri="{FF2B5EF4-FFF2-40B4-BE49-F238E27FC236}">
                <a16:creationId xmlns:a16="http://schemas.microsoft.com/office/drawing/2014/main" id="{14A5261D-B433-BB5E-D94F-5CB73F5C4C3E}"/>
              </a:ext>
            </a:extLst>
          </p:cNvPr>
          <p:cNvCxnSpPr>
            <a:cxnSpLocks/>
          </p:cNvCxnSpPr>
          <p:nvPr/>
        </p:nvCxnSpPr>
        <p:spPr>
          <a:xfrm>
            <a:off x="918972" y="1"/>
            <a:ext cx="0" cy="9817769"/>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hidden="1">
            <a:extLst>
              <a:ext uri="{FF2B5EF4-FFF2-40B4-BE49-F238E27FC236}">
                <a16:creationId xmlns:a16="http://schemas.microsoft.com/office/drawing/2014/main" id="{515AD7D0-858E-5980-F0BC-D544C508A33E}"/>
              </a:ext>
            </a:extLst>
          </p:cNvPr>
          <p:cNvCxnSpPr>
            <a:cxnSpLocks/>
          </p:cNvCxnSpPr>
          <p:nvPr/>
        </p:nvCxnSpPr>
        <p:spPr>
          <a:xfrm>
            <a:off x="17378172" y="1"/>
            <a:ext cx="0" cy="9817769"/>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hidden="1">
            <a:extLst>
              <a:ext uri="{FF2B5EF4-FFF2-40B4-BE49-F238E27FC236}">
                <a16:creationId xmlns:a16="http://schemas.microsoft.com/office/drawing/2014/main" id="{E0D13D2D-9BC7-3106-46FE-BF6108FF0195}"/>
              </a:ext>
            </a:extLst>
          </p:cNvPr>
          <p:cNvCxnSpPr>
            <a:cxnSpLocks/>
          </p:cNvCxnSpPr>
          <p:nvPr/>
        </p:nvCxnSpPr>
        <p:spPr>
          <a:xfrm>
            <a:off x="9144000" y="2"/>
            <a:ext cx="0" cy="9817769"/>
          </a:xfrm>
          <a:prstGeom prst="line">
            <a:avLst/>
          </a:prstGeom>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B3F3A960-2EE0-26C5-BF1C-D550AB1B8BBE}"/>
              </a:ext>
            </a:extLst>
          </p:cNvPr>
          <p:cNvSpPr>
            <a:spLocks noChangeAspect="1"/>
          </p:cNvSpPr>
          <p:nvPr/>
        </p:nvSpPr>
        <p:spPr>
          <a:xfrm>
            <a:off x="12918186" y="5006340"/>
            <a:ext cx="685800" cy="685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1" name="TextBox 60">
            <a:extLst>
              <a:ext uri="{FF2B5EF4-FFF2-40B4-BE49-F238E27FC236}">
                <a16:creationId xmlns:a16="http://schemas.microsoft.com/office/drawing/2014/main" id="{A1ACC4C9-9F64-F5A1-B904-3C17721ACC70}"/>
              </a:ext>
            </a:extLst>
          </p:cNvPr>
          <p:cNvSpPr txBox="1"/>
          <p:nvPr/>
        </p:nvSpPr>
        <p:spPr>
          <a:xfrm>
            <a:off x="12232388" y="6309360"/>
            <a:ext cx="2057400" cy="822960"/>
          </a:xfrm>
          <a:prstGeom prst="rect">
            <a:avLst/>
          </a:prstGeom>
          <a:noFill/>
        </p:spPr>
        <p:txBody>
          <a:bodyPr wrap="square" lIns="0" tIns="0" rIns="0" bIns="0" rtlCol="0" anchor="ctr" anchorCtr="0">
            <a:noAutofit/>
          </a:bodyPr>
          <a:lstStyle/>
          <a:p>
            <a:pPr algn="ctr"/>
            <a:r>
              <a:rPr lang="en-US" sz="2400"/>
              <a:t>User Opens Ticket</a:t>
            </a:r>
          </a:p>
        </p:txBody>
      </p:sp>
      <p:grpSp>
        <p:nvGrpSpPr>
          <p:cNvPr id="73" name="Group 72">
            <a:extLst>
              <a:ext uri="{FF2B5EF4-FFF2-40B4-BE49-F238E27FC236}">
                <a16:creationId xmlns:a16="http://schemas.microsoft.com/office/drawing/2014/main" id="{08B42A0C-D486-992B-124C-EF1EB098AFCB}"/>
              </a:ext>
            </a:extLst>
          </p:cNvPr>
          <p:cNvGrpSpPr/>
          <p:nvPr/>
        </p:nvGrpSpPr>
        <p:grpSpPr>
          <a:xfrm>
            <a:off x="13258324" y="5342023"/>
            <a:ext cx="5525" cy="967340"/>
            <a:chOff x="9094597" y="3561347"/>
            <a:chExt cx="3683" cy="644893"/>
          </a:xfrm>
        </p:grpSpPr>
        <p:cxnSp>
          <p:nvCxnSpPr>
            <p:cNvPr id="62" name="Straight Arrow Connector 61">
              <a:extLst>
                <a:ext uri="{FF2B5EF4-FFF2-40B4-BE49-F238E27FC236}">
                  <a16:creationId xmlns:a16="http://schemas.microsoft.com/office/drawing/2014/main" id="{B7AF111B-2CE3-9516-D444-BE007AB67AEC}"/>
                </a:ext>
              </a:extLst>
            </p:cNvPr>
            <p:cNvCxnSpPr>
              <a:cxnSpLocks/>
            </p:cNvCxnSpPr>
            <p:nvPr/>
          </p:nvCxnSpPr>
          <p:spPr>
            <a:xfrm flipV="1">
              <a:off x="9094597" y="3561347"/>
              <a:ext cx="3683" cy="644893"/>
            </a:xfrm>
            <a:prstGeom prst="straightConnector1">
              <a:avLst/>
            </a:prstGeom>
            <a:ln w="12700" cap="rnd">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5686FCD-1408-63EB-4172-1D2444DE5947}"/>
                </a:ext>
              </a:extLst>
            </p:cNvPr>
            <p:cNvCxnSpPr>
              <a:cxnSpLocks/>
            </p:cNvCxnSpPr>
            <p:nvPr/>
          </p:nvCxnSpPr>
          <p:spPr>
            <a:xfrm flipV="1">
              <a:off x="9098280" y="3794760"/>
              <a:ext cx="0" cy="41148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399F1048-0627-AA46-C2A0-4BED57FB1E9F}"/>
              </a:ext>
            </a:extLst>
          </p:cNvPr>
          <p:cNvGrpSpPr/>
          <p:nvPr/>
        </p:nvGrpSpPr>
        <p:grpSpPr>
          <a:xfrm>
            <a:off x="1214390" y="4389120"/>
            <a:ext cx="6853428" cy="1920240"/>
            <a:chOff x="1069848" y="2926080"/>
            <a:chExt cx="4568952" cy="1280160"/>
          </a:xfrm>
        </p:grpSpPr>
        <p:sp>
          <p:nvSpPr>
            <p:cNvPr id="60" name="Freeform 59">
              <a:extLst>
                <a:ext uri="{FF2B5EF4-FFF2-40B4-BE49-F238E27FC236}">
                  <a16:creationId xmlns:a16="http://schemas.microsoft.com/office/drawing/2014/main" id="{980F55ED-D912-8ACB-74E8-23234CB64050}"/>
                </a:ext>
              </a:extLst>
            </p:cNvPr>
            <p:cNvSpPr>
              <a:spLocks noChangeAspect="1"/>
            </p:cNvSpPr>
            <p:nvPr/>
          </p:nvSpPr>
          <p:spPr>
            <a:xfrm>
              <a:off x="1069848" y="3337560"/>
              <a:ext cx="4568952" cy="457200"/>
            </a:xfrm>
            <a:custGeom>
              <a:avLst/>
              <a:gdLst>
                <a:gd name="connsiteX0" fmla="*/ 228600 w 4568952"/>
                <a:gd name="connsiteY0" fmla="*/ 0 h 457200"/>
                <a:gd name="connsiteX1" fmla="*/ 439235 w 4568952"/>
                <a:gd name="connsiteY1" fmla="*/ 139619 h 457200"/>
                <a:gd name="connsiteX2" fmla="*/ 443736 w 4568952"/>
                <a:gd name="connsiteY2" fmla="*/ 161911 h 457200"/>
                <a:gd name="connsiteX3" fmla="*/ 1041402 w 4568952"/>
                <a:gd name="connsiteY3" fmla="*/ 161911 h 457200"/>
                <a:gd name="connsiteX4" fmla="*/ 1045902 w 4568952"/>
                <a:gd name="connsiteY4" fmla="*/ 139619 h 457200"/>
                <a:gd name="connsiteX5" fmla="*/ 1256538 w 4568952"/>
                <a:gd name="connsiteY5" fmla="*/ 0 h 457200"/>
                <a:gd name="connsiteX6" fmla="*/ 1467173 w 4568952"/>
                <a:gd name="connsiteY6" fmla="*/ 139619 h 457200"/>
                <a:gd name="connsiteX7" fmla="*/ 1471674 w 4568952"/>
                <a:gd name="connsiteY7" fmla="*/ 161911 h 457200"/>
                <a:gd name="connsiteX8" fmla="*/ 2069340 w 4568952"/>
                <a:gd name="connsiteY8" fmla="*/ 161911 h 457200"/>
                <a:gd name="connsiteX9" fmla="*/ 2073840 w 4568952"/>
                <a:gd name="connsiteY9" fmla="*/ 139619 h 457200"/>
                <a:gd name="connsiteX10" fmla="*/ 2284476 w 4568952"/>
                <a:gd name="connsiteY10" fmla="*/ 0 h 457200"/>
                <a:gd name="connsiteX11" fmla="*/ 2495111 w 4568952"/>
                <a:gd name="connsiteY11" fmla="*/ 139619 h 457200"/>
                <a:gd name="connsiteX12" fmla="*/ 2499612 w 4568952"/>
                <a:gd name="connsiteY12" fmla="*/ 161911 h 457200"/>
                <a:gd name="connsiteX13" fmla="*/ 3097278 w 4568952"/>
                <a:gd name="connsiteY13" fmla="*/ 161911 h 457200"/>
                <a:gd name="connsiteX14" fmla="*/ 3101778 w 4568952"/>
                <a:gd name="connsiteY14" fmla="*/ 139619 h 457200"/>
                <a:gd name="connsiteX15" fmla="*/ 3312414 w 4568952"/>
                <a:gd name="connsiteY15" fmla="*/ 0 h 457200"/>
                <a:gd name="connsiteX16" fmla="*/ 3523049 w 4568952"/>
                <a:gd name="connsiteY16" fmla="*/ 139619 h 457200"/>
                <a:gd name="connsiteX17" fmla="*/ 3527550 w 4568952"/>
                <a:gd name="connsiteY17" fmla="*/ 161911 h 457200"/>
                <a:gd name="connsiteX18" fmla="*/ 4125216 w 4568952"/>
                <a:gd name="connsiteY18" fmla="*/ 161911 h 457200"/>
                <a:gd name="connsiteX19" fmla="*/ 4129717 w 4568952"/>
                <a:gd name="connsiteY19" fmla="*/ 139619 h 457200"/>
                <a:gd name="connsiteX20" fmla="*/ 4340352 w 4568952"/>
                <a:gd name="connsiteY20" fmla="*/ 0 h 457200"/>
                <a:gd name="connsiteX21" fmla="*/ 4568952 w 4568952"/>
                <a:gd name="connsiteY21" fmla="*/ 228600 h 457200"/>
                <a:gd name="connsiteX22" fmla="*/ 4340352 w 4568952"/>
                <a:gd name="connsiteY22" fmla="*/ 457200 h 457200"/>
                <a:gd name="connsiteX23" fmla="*/ 4129717 w 4568952"/>
                <a:gd name="connsiteY23" fmla="*/ 317581 h 457200"/>
                <a:gd name="connsiteX24" fmla="*/ 4123273 w 4568952"/>
                <a:gd name="connsiteY24" fmla="*/ 285664 h 457200"/>
                <a:gd name="connsiteX25" fmla="*/ 3529493 w 4568952"/>
                <a:gd name="connsiteY25" fmla="*/ 285664 h 457200"/>
                <a:gd name="connsiteX26" fmla="*/ 3523049 w 4568952"/>
                <a:gd name="connsiteY26" fmla="*/ 317581 h 457200"/>
                <a:gd name="connsiteX27" fmla="*/ 3312414 w 4568952"/>
                <a:gd name="connsiteY27" fmla="*/ 457200 h 457200"/>
                <a:gd name="connsiteX28" fmla="*/ 3101778 w 4568952"/>
                <a:gd name="connsiteY28" fmla="*/ 317581 h 457200"/>
                <a:gd name="connsiteX29" fmla="*/ 3095335 w 4568952"/>
                <a:gd name="connsiteY29" fmla="*/ 285664 h 457200"/>
                <a:gd name="connsiteX30" fmla="*/ 2501555 w 4568952"/>
                <a:gd name="connsiteY30" fmla="*/ 285664 h 457200"/>
                <a:gd name="connsiteX31" fmla="*/ 2495111 w 4568952"/>
                <a:gd name="connsiteY31" fmla="*/ 317581 h 457200"/>
                <a:gd name="connsiteX32" fmla="*/ 2284476 w 4568952"/>
                <a:gd name="connsiteY32" fmla="*/ 457200 h 457200"/>
                <a:gd name="connsiteX33" fmla="*/ 2073840 w 4568952"/>
                <a:gd name="connsiteY33" fmla="*/ 317581 h 457200"/>
                <a:gd name="connsiteX34" fmla="*/ 2067397 w 4568952"/>
                <a:gd name="connsiteY34" fmla="*/ 285664 h 457200"/>
                <a:gd name="connsiteX35" fmla="*/ 1473617 w 4568952"/>
                <a:gd name="connsiteY35" fmla="*/ 285664 h 457200"/>
                <a:gd name="connsiteX36" fmla="*/ 1467173 w 4568952"/>
                <a:gd name="connsiteY36" fmla="*/ 317581 h 457200"/>
                <a:gd name="connsiteX37" fmla="*/ 1256538 w 4568952"/>
                <a:gd name="connsiteY37" fmla="*/ 457200 h 457200"/>
                <a:gd name="connsiteX38" fmla="*/ 1045902 w 4568952"/>
                <a:gd name="connsiteY38" fmla="*/ 317581 h 457200"/>
                <a:gd name="connsiteX39" fmla="*/ 1039459 w 4568952"/>
                <a:gd name="connsiteY39" fmla="*/ 285664 h 457200"/>
                <a:gd name="connsiteX40" fmla="*/ 445679 w 4568952"/>
                <a:gd name="connsiteY40" fmla="*/ 285664 h 457200"/>
                <a:gd name="connsiteX41" fmla="*/ 439235 w 4568952"/>
                <a:gd name="connsiteY41" fmla="*/ 317581 h 457200"/>
                <a:gd name="connsiteX42" fmla="*/ 228600 w 4568952"/>
                <a:gd name="connsiteY42" fmla="*/ 457200 h 457200"/>
                <a:gd name="connsiteX43" fmla="*/ 0 w 4568952"/>
                <a:gd name="connsiteY43" fmla="*/ 228600 h 457200"/>
                <a:gd name="connsiteX44" fmla="*/ 228600 w 4568952"/>
                <a:gd name="connsiteY44"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568952" h="457200">
                  <a:moveTo>
                    <a:pt x="228600" y="0"/>
                  </a:moveTo>
                  <a:cubicBezTo>
                    <a:pt x="323289" y="0"/>
                    <a:pt x="404532" y="57571"/>
                    <a:pt x="439235" y="139619"/>
                  </a:cubicBezTo>
                  <a:lnTo>
                    <a:pt x="443736" y="161911"/>
                  </a:lnTo>
                  <a:lnTo>
                    <a:pt x="1041402" y="161911"/>
                  </a:lnTo>
                  <a:lnTo>
                    <a:pt x="1045902" y="139619"/>
                  </a:lnTo>
                  <a:cubicBezTo>
                    <a:pt x="1080606" y="57571"/>
                    <a:pt x="1161849" y="0"/>
                    <a:pt x="1256538" y="0"/>
                  </a:cubicBezTo>
                  <a:cubicBezTo>
                    <a:pt x="1351227" y="0"/>
                    <a:pt x="1432470" y="57571"/>
                    <a:pt x="1467173" y="139619"/>
                  </a:cubicBezTo>
                  <a:lnTo>
                    <a:pt x="1471674" y="161911"/>
                  </a:lnTo>
                  <a:lnTo>
                    <a:pt x="2069340" y="161911"/>
                  </a:lnTo>
                  <a:lnTo>
                    <a:pt x="2073840" y="139619"/>
                  </a:lnTo>
                  <a:cubicBezTo>
                    <a:pt x="2108544" y="57571"/>
                    <a:pt x="2189787" y="0"/>
                    <a:pt x="2284476" y="0"/>
                  </a:cubicBezTo>
                  <a:cubicBezTo>
                    <a:pt x="2379165" y="0"/>
                    <a:pt x="2460408" y="57571"/>
                    <a:pt x="2495111" y="139619"/>
                  </a:cubicBezTo>
                  <a:lnTo>
                    <a:pt x="2499612" y="161911"/>
                  </a:lnTo>
                  <a:lnTo>
                    <a:pt x="3097278" y="161911"/>
                  </a:lnTo>
                  <a:lnTo>
                    <a:pt x="3101778" y="139619"/>
                  </a:lnTo>
                  <a:cubicBezTo>
                    <a:pt x="3136482" y="57571"/>
                    <a:pt x="3217725" y="0"/>
                    <a:pt x="3312414" y="0"/>
                  </a:cubicBezTo>
                  <a:cubicBezTo>
                    <a:pt x="3407103" y="0"/>
                    <a:pt x="3488346" y="57571"/>
                    <a:pt x="3523049" y="139619"/>
                  </a:cubicBezTo>
                  <a:lnTo>
                    <a:pt x="3527550" y="161911"/>
                  </a:lnTo>
                  <a:lnTo>
                    <a:pt x="4125216" y="161911"/>
                  </a:lnTo>
                  <a:lnTo>
                    <a:pt x="4129717" y="139619"/>
                  </a:lnTo>
                  <a:cubicBezTo>
                    <a:pt x="4164420" y="57571"/>
                    <a:pt x="4245663" y="0"/>
                    <a:pt x="4340352" y="0"/>
                  </a:cubicBezTo>
                  <a:cubicBezTo>
                    <a:pt x="4466604" y="0"/>
                    <a:pt x="4568952" y="102348"/>
                    <a:pt x="4568952" y="228600"/>
                  </a:cubicBezTo>
                  <a:cubicBezTo>
                    <a:pt x="4568952" y="354852"/>
                    <a:pt x="4466604" y="457200"/>
                    <a:pt x="4340352" y="457200"/>
                  </a:cubicBezTo>
                  <a:cubicBezTo>
                    <a:pt x="4245663" y="457200"/>
                    <a:pt x="4164420" y="399629"/>
                    <a:pt x="4129717" y="317581"/>
                  </a:cubicBezTo>
                  <a:lnTo>
                    <a:pt x="4123273" y="285664"/>
                  </a:lnTo>
                  <a:lnTo>
                    <a:pt x="3529493" y="285664"/>
                  </a:lnTo>
                  <a:lnTo>
                    <a:pt x="3523049" y="317581"/>
                  </a:lnTo>
                  <a:cubicBezTo>
                    <a:pt x="3488346" y="399629"/>
                    <a:pt x="3407103" y="457200"/>
                    <a:pt x="3312414" y="457200"/>
                  </a:cubicBezTo>
                  <a:cubicBezTo>
                    <a:pt x="3217725" y="457200"/>
                    <a:pt x="3136482" y="399629"/>
                    <a:pt x="3101778" y="317581"/>
                  </a:cubicBezTo>
                  <a:lnTo>
                    <a:pt x="3095335" y="285664"/>
                  </a:lnTo>
                  <a:lnTo>
                    <a:pt x="2501555" y="285664"/>
                  </a:lnTo>
                  <a:lnTo>
                    <a:pt x="2495111" y="317581"/>
                  </a:lnTo>
                  <a:cubicBezTo>
                    <a:pt x="2460408" y="399629"/>
                    <a:pt x="2379165" y="457200"/>
                    <a:pt x="2284476" y="457200"/>
                  </a:cubicBezTo>
                  <a:cubicBezTo>
                    <a:pt x="2189787" y="457200"/>
                    <a:pt x="2108544" y="399629"/>
                    <a:pt x="2073840" y="317581"/>
                  </a:cubicBezTo>
                  <a:lnTo>
                    <a:pt x="2067397" y="285664"/>
                  </a:lnTo>
                  <a:lnTo>
                    <a:pt x="1473617" y="285664"/>
                  </a:lnTo>
                  <a:lnTo>
                    <a:pt x="1467173" y="317581"/>
                  </a:lnTo>
                  <a:cubicBezTo>
                    <a:pt x="1432470" y="399629"/>
                    <a:pt x="1351227" y="457200"/>
                    <a:pt x="1256538" y="457200"/>
                  </a:cubicBezTo>
                  <a:cubicBezTo>
                    <a:pt x="1161849" y="457200"/>
                    <a:pt x="1080606" y="399629"/>
                    <a:pt x="1045902" y="317581"/>
                  </a:cubicBezTo>
                  <a:lnTo>
                    <a:pt x="1039459" y="285664"/>
                  </a:lnTo>
                  <a:lnTo>
                    <a:pt x="445679" y="285664"/>
                  </a:lnTo>
                  <a:lnTo>
                    <a:pt x="439235" y="317581"/>
                  </a:lnTo>
                  <a:cubicBezTo>
                    <a:pt x="404532" y="399629"/>
                    <a:pt x="323289" y="457200"/>
                    <a:pt x="228600" y="457200"/>
                  </a:cubicBezTo>
                  <a:cubicBezTo>
                    <a:pt x="102348" y="457200"/>
                    <a:pt x="0" y="354852"/>
                    <a:pt x="0" y="228600"/>
                  </a:cubicBezTo>
                  <a:cubicBezTo>
                    <a:pt x="0" y="102348"/>
                    <a:pt x="102348" y="0"/>
                    <a:pt x="228600" y="0"/>
                  </a:cubicBezTo>
                  <a:close/>
                </a:path>
              </a:pathLst>
            </a:custGeom>
            <a:gradFill>
              <a:gsLst>
                <a:gs pos="25000">
                  <a:schemeClr val="accent6">
                    <a:lumMod val="60000"/>
                    <a:lumOff val="40000"/>
                  </a:schemeClr>
                </a:gs>
                <a:gs pos="0">
                  <a:schemeClr val="bg2">
                    <a:lumMod val="60000"/>
                    <a:lumOff val="40000"/>
                  </a:schemeClr>
                </a:gs>
                <a:gs pos="50000">
                  <a:schemeClr val="accent6"/>
                </a:gs>
                <a:gs pos="75000">
                  <a:schemeClr val="accent5"/>
                </a:gs>
                <a:gs pos="100000">
                  <a:schemeClr val="accent5">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a:p>
          </p:txBody>
        </p:sp>
        <p:cxnSp>
          <p:nvCxnSpPr>
            <p:cNvPr id="53" name="Straight Arrow Connector 52">
              <a:extLst>
                <a:ext uri="{FF2B5EF4-FFF2-40B4-BE49-F238E27FC236}">
                  <a16:creationId xmlns:a16="http://schemas.microsoft.com/office/drawing/2014/main" id="{D3B67E29-2273-4578-D0E2-C03B523E05E8}"/>
                </a:ext>
              </a:extLst>
            </p:cNvPr>
            <p:cNvCxnSpPr>
              <a:cxnSpLocks/>
            </p:cNvCxnSpPr>
            <p:nvPr/>
          </p:nvCxnSpPr>
          <p:spPr>
            <a:xfrm>
              <a:off x="1298448" y="2926080"/>
              <a:ext cx="0" cy="635267"/>
            </a:xfrm>
            <a:prstGeom prst="straightConnector1">
              <a:avLst/>
            </a:prstGeom>
            <a:ln w="12700" cap="rnd">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330CEFE-088F-CB55-3BBD-7E2112ED3A9A}"/>
                </a:ext>
              </a:extLst>
            </p:cNvPr>
            <p:cNvCxnSpPr>
              <a:cxnSpLocks/>
            </p:cNvCxnSpPr>
            <p:nvPr/>
          </p:nvCxnSpPr>
          <p:spPr>
            <a:xfrm flipV="1">
              <a:off x="2326386" y="3561347"/>
              <a:ext cx="0" cy="644893"/>
            </a:xfrm>
            <a:prstGeom prst="straightConnector1">
              <a:avLst/>
            </a:prstGeom>
            <a:ln w="12700" cap="rnd">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2D1076BC-3160-700C-CC0E-3F9DDAED1846}"/>
                </a:ext>
              </a:extLst>
            </p:cNvPr>
            <p:cNvCxnSpPr>
              <a:cxnSpLocks/>
            </p:cNvCxnSpPr>
            <p:nvPr/>
          </p:nvCxnSpPr>
          <p:spPr>
            <a:xfrm>
              <a:off x="3354324" y="2926080"/>
              <a:ext cx="0" cy="635267"/>
            </a:xfrm>
            <a:prstGeom prst="straightConnector1">
              <a:avLst/>
            </a:prstGeom>
            <a:ln w="12700" cap="rnd">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BD5C178-91F0-8B14-B6C2-06495576184A}"/>
                </a:ext>
              </a:extLst>
            </p:cNvPr>
            <p:cNvCxnSpPr>
              <a:cxnSpLocks/>
            </p:cNvCxnSpPr>
            <p:nvPr/>
          </p:nvCxnSpPr>
          <p:spPr>
            <a:xfrm flipV="1">
              <a:off x="4382262" y="3561347"/>
              <a:ext cx="0" cy="644893"/>
            </a:xfrm>
            <a:prstGeom prst="straightConnector1">
              <a:avLst/>
            </a:prstGeom>
            <a:ln w="12700" cap="rnd">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1D56115-2A1D-5834-CBBB-77D16F995844}"/>
                </a:ext>
              </a:extLst>
            </p:cNvPr>
            <p:cNvCxnSpPr>
              <a:cxnSpLocks/>
            </p:cNvCxnSpPr>
            <p:nvPr/>
          </p:nvCxnSpPr>
          <p:spPr>
            <a:xfrm>
              <a:off x="5410200" y="2926080"/>
              <a:ext cx="0" cy="635267"/>
            </a:xfrm>
            <a:prstGeom prst="straightConnector1">
              <a:avLst/>
            </a:prstGeom>
            <a:ln w="12700" cap="rnd">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C538ABE-A7C9-E24C-AD6F-8878B1CBEA31}"/>
                </a:ext>
              </a:extLst>
            </p:cNvPr>
            <p:cNvCxnSpPr>
              <a:cxnSpLocks/>
            </p:cNvCxnSpPr>
            <p:nvPr/>
          </p:nvCxnSpPr>
          <p:spPr>
            <a:xfrm flipV="1">
              <a:off x="5410200" y="2926080"/>
              <a:ext cx="0" cy="41148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3976922-B9D9-990B-E251-19E2950FA4FC}"/>
                </a:ext>
              </a:extLst>
            </p:cNvPr>
            <p:cNvCxnSpPr>
              <a:cxnSpLocks/>
            </p:cNvCxnSpPr>
            <p:nvPr/>
          </p:nvCxnSpPr>
          <p:spPr>
            <a:xfrm flipV="1">
              <a:off x="1298448" y="2926080"/>
              <a:ext cx="0" cy="41148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4FD3E0F-B9A3-80B4-42AE-067FAB94733E}"/>
                </a:ext>
              </a:extLst>
            </p:cNvPr>
            <p:cNvCxnSpPr>
              <a:cxnSpLocks/>
            </p:cNvCxnSpPr>
            <p:nvPr/>
          </p:nvCxnSpPr>
          <p:spPr>
            <a:xfrm flipV="1">
              <a:off x="2326386" y="3794760"/>
              <a:ext cx="0" cy="41148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BC34F35-44B4-CFD1-F058-07FEF9DFBE39}"/>
                </a:ext>
              </a:extLst>
            </p:cNvPr>
            <p:cNvCxnSpPr>
              <a:cxnSpLocks/>
            </p:cNvCxnSpPr>
            <p:nvPr/>
          </p:nvCxnSpPr>
          <p:spPr>
            <a:xfrm flipV="1">
              <a:off x="3354324" y="2926080"/>
              <a:ext cx="0" cy="41148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8AD5A05-B3E0-8DF1-2736-D5CB586FA6A5}"/>
                </a:ext>
              </a:extLst>
            </p:cNvPr>
            <p:cNvCxnSpPr>
              <a:cxnSpLocks/>
            </p:cNvCxnSpPr>
            <p:nvPr/>
          </p:nvCxnSpPr>
          <p:spPr>
            <a:xfrm flipV="1">
              <a:off x="4382262" y="3794760"/>
              <a:ext cx="0" cy="41148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101" name="Group 100">
            <a:extLst>
              <a:ext uri="{FF2B5EF4-FFF2-40B4-BE49-F238E27FC236}">
                <a16:creationId xmlns:a16="http://schemas.microsoft.com/office/drawing/2014/main" id="{6EBFDC97-4E37-BBF1-64DB-222323AD2EEF}"/>
              </a:ext>
            </a:extLst>
          </p:cNvPr>
          <p:cNvGrpSpPr/>
          <p:nvPr/>
        </p:nvGrpSpPr>
        <p:grpSpPr>
          <a:xfrm>
            <a:off x="14360652" y="4114802"/>
            <a:ext cx="2194560" cy="1097280"/>
            <a:chOff x="9573768" y="2743200"/>
            <a:chExt cx="1463040" cy="731520"/>
          </a:xfrm>
        </p:grpSpPr>
        <p:sp>
          <p:nvSpPr>
            <p:cNvPr id="97" name="Rounded Rectangle 96">
              <a:extLst>
                <a:ext uri="{FF2B5EF4-FFF2-40B4-BE49-F238E27FC236}">
                  <a16:creationId xmlns:a16="http://schemas.microsoft.com/office/drawing/2014/main" id="{CF3A9215-E389-4663-7036-72AD2C892943}"/>
                </a:ext>
              </a:extLst>
            </p:cNvPr>
            <p:cNvSpPr/>
            <p:nvPr/>
          </p:nvSpPr>
          <p:spPr>
            <a:xfrm>
              <a:off x="9573768" y="2743200"/>
              <a:ext cx="1463040" cy="731520"/>
            </a:xfrm>
            <a:prstGeom prst="roundRect">
              <a:avLst/>
            </a:prstGeom>
            <a:solidFill>
              <a:schemeClr val="bg1"/>
            </a:solidFill>
            <a:ln w="1270">
              <a:solidFill>
                <a:schemeClr val="tx1">
                  <a:lumMod val="10000"/>
                  <a:lumOff val="90000"/>
                </a:schemeClr>
              </a:solid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72" eaLnBrk="0" fontAlgn="base" hangingPunct="0">
                <a:spcBef>
                  <a:spcPct val="0"/>
                </a:spcBef>
                <a:spcAft>
                  <a:spcPct val="0"/>
                </a:spcAft>
              </a:pPr>
              <a:endParaRPr lang="en-US" sz="3600">
                <a:solidFill>
                  <a:schemeClr val="tx1"/>
                </a:solidFill>
                <a:latin typeface="Arial" panose="020B0604020202020204"/>
              </a:endParaRPr>
            </a:p>
          </p:txBody>
        </p:sp>
        <p:sp>
          <p:nvSpPr>
            <p:cNvPr id="74" name="TextBox 73">
              <a:extLst>
                <a:ext uri="{FF2B5EF4-FFF2-40B4-BE49-F238E27FC236}">
                  <a16:creationId xmlns:a16="http://schemas.microsoft.com/office/drawing/2014/main" id="{146D74BB-B55B-0413-C8B1-78274A90F08A}"/>
                </a:ext>
              </a:extLst>
            </p:cNvPr>
            <p:cNvSpPr txBox="1"/>
            <p:nvPr/>
          </p:nvSpPr>
          <p:spPr>
            <a:xfrm>
              <a:off x="9619488" y="2834640"/>
              <a:ext cx="1371600" cy="548640"/>
            </a:xfrm>
            <a:prstGeom prst="rect">
              <a:avLst/>
            </a:prstGeom>
            <a:noFill/>
          </p:spPr>
          <p:txBody>
            <a:bodyPr wrap="square" lIns="0" tIns="0" rIns="0" bIns="0" rtlCol="0" anchor="ctr" anchorCtr="0">
              <a:noAutofit/>
            </a:bodyPr>
            <a:lstStyle/>
            <a:p>
              <a:pPr algn="ctr"/>
              <a:r>
                <a:rPr lang="en-US" sz="2400"/>
                <a:t>Analyst </a:t>
              </a:r>
            </a:p>
            <a:p>
              <a:pPr algn="ctr"/>
              <a:r>
                <a:rPr lang="en-US" sz="2400"/>
                <a:t>Shift-Left</a:t>
              </a:r>
            </a:p>
          </p:txBody>
        </p:sp>
      </p:grpSp>
      <p:grpSp>
        <p:nvGrpSpPr>
          <p:cNvPr id="102" name="Group 101">
            <a:extLst>
              <a:ext uri="{FF2B5EF4-FFF2-40B4-BE49-F238E27FC236}">
                <a16:creationId xmlns:a16="http://schemas.microsoft.com/office/drawing/2014/main" id="{EEE68E69-FDD3-BD9F-7A61-0064CD2FB5AF}"/>
              </a:ext>
            </a:extLst>
          </p:cNvPr>
          <p:cNvGrpSpPr/>
          <p:nvPr/>
        </p:nvGrpSpPr>
        <p:grpSpPr>
          <a:xfrm>
            <a:off x="14360652" y="5486400"/>
            <a:ext cx="2194560" cy="1097280"/>
            <a:chOff x="9573768" y="3657600"/>
            <a:chExt cx="1463040" cy="731520"/>
          </a:xfrm>
        </p:grpSpPr>
        <p:sp>
          <p:nvSpPr>
            <p:cNvPr id="98" name="Rounded Rectangle 97">
              <a:extLst>
                <a:ext uri="{FF2B5EF4-FFF2-40B4-BE49-F238E27FC236}">
                  <a16:creationId xmlns:a16="http://schemas.microsoft.com/office/drawing/2014/main" id="{0D8D4A63-9F09-FA8E-BACC-0826D14A0492}"/>
                </a:ext>
              </a:extLst>
            </p:cNvPr>
            <p:cNvSpPr/>
            <p:nvPr/>
          </p:nvSpPr>
          <p:spPr>
            <a:xfrm>
              <a:off x="9573768" y="3657600"/>
              <a:ext cx="1463040" cy="731520"/>
            </a:xfrm>
            <a:prstGeom prst="roundRect">
              <a:avLst/>
            </a:prstGeom>
            <a:solidFill>
              <a:schemeClr val="bg1"/>
            </a:solidFill>
            <a:ln w="1270">
              <a:solidFill>
                <a:schemeClr val="tx1">
                  <a:lumMod val="10000"/>
                  <a:lumOff val="90000"/>
                </a:schemeClr>
              </a:solid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72" eaLnBrk="0" fontAlgn="base" hangingPunct="0">
                <a:spcBef>
                  <a:spcPct val="0"/>
                </a:spcBef>
                <a:spcAft>
                  <a:spcPct val="0"/>
                </a:spcAft>
              </a:pPr>
              <a:endParaRPr lang="en-US" sz="3600">
                <a:solidFill>
                  <a:schemeClr val="tx1"/>
                </a:solidFill>
                <a:latin typeface="Arial" panose="020B0604020202020204"/>
              </a:endParaRPr>
            </a:p>
          </p:txBody>
        </p:sp>
        <p:sp>
          <p:nvSpPr>
            <p:cNvPr id="75" name="TextBox 74">
              <a:extLst>
                <a:ext uri="{FF2B5EF4-FFF2-40B4-BE49-F238E27FC236}">
                  <a16:creationId xmlns:a16="http://schemas.microsoft.com/office/drawing/2014/main" id="{04E5C1DB-0112-77BE-781E-620D9F0020E2}"/>
                </a:ext>
              </a:extLst>
            </p:cNvPr>
            <p:cNvSpPr txBox="1"/>
            <p:nvPr/>
          </p:nvSpPr>
          <p:spPr>
            <a:xfrm>
              <a:off x="9619488" y="3749040"/>
              <a:ext cx="1371600" cy="548640"/>
            </a:xfrm>
            <a:prstGeom prst="rect">
              <a:avLst/>
            </a:prstGeom>
            <a:noFill/>
          </p:spPr>
          <p:txBody>
            <a:bodyPr wrap="square" lIns="0" tIns="0" rIns="0" bIns="0" rtlCol="0" anchor="ctr" anchorCtr="0">
              <a:noAutofit/>
            </a:bodyPr>
            <a:lstStyle/>
            <a:p>
              <a:pPr algn="ctr"/>
              <a:r>
                <a:rPr lang="en-US" sz="2400"/>
                <a:t>Self Service</a:t>
              </a:r>
            </a:p>
          </p:txBody>
        </p:sp>
      </p:grpSp>
      <p:grpSp>
        <p:nvGrpSpPr>
          <p:cNvPr id="103" name="Group 102">
            <a:extLst>
              <a:ext uri="{FF2B5EF4-FFF2-40B4-BE49-F238E27FC236}">
                <a16:creationId xmlns:a16="http://schemas.microsoft.com/office/drawing/2014/main" id="{2A5A9D9A-F252-4345-BFA5-EA0A311F1A08}"/>
              </a:ext>
            </a:extLst>
          </p:cNvPr>
          <p:cNvGrpSpPr/>
          <p:nvPr/>
        </p:nvGrpSpPr>
        <p:grpSpPr>
          <a:xfrm>
            <a:off x="14360652" y="6858000"/>
            <a:ext cx="2194560" cy="1097280"/>
            <a:chOff x="9573768" y="4572000"/>
            <a:chExt cx="1463040" cy="731520"/>
          </a:xfrm>
        </p:grpSpPr>
        <p:sp>
          <p:nvSpPr>
            <p:cNvPr id="99" name="Rounded Rectangle 98">
              <a:extLst>
                <a:ext uri="{FF2B5EF4-FFF2-40B4-BE49-F238E27FC236}">
                  <a16:creationId xmlns:a16="http://schemas.microsoft.com/office/drawing/2014/main" id="{085D8840-A76E-6E39-4251-00D0C5D1A575}"/>
                </a:ext>
              </a:extLst>
            </p:cNvPr>
            <p:cNvSpPr/>
            <p:nvPr/>
          </p:nvSpPr>
          <p:spPr>
            <a:xfrm>
              <a:off x="9573768" y="4572000"/>
              <a:ext cx="1463040" cy="731520"/>
            </a:xfrm>
            <a:prstGeom prst="roundRect">
              <a:avLst/>
            </a:prstGeom>
            <a:solidFill>
              <a:schemeClr val="bg1"/>
            </a:solidFill>
            <a:ln w="1270">
              <a:solidFill>
                <a:schemeClr val="tx1">
                  <a:lumMod val="10000"/>
                  <a:lumOff val="90000"/>
                </a:schemeClr>
              </a:solid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72" eaLnBrk="0" fontAlgn="base" hangingPunct="0">
                <a:spcBef>
                  <a:spcPct val="0"/>
                </a:spcBef>
                <a:spcAft>
                  <a:spcPct val="0"/>
                </a:spcAft>
              </a:pPr>
              <a:endParaRPr lang="en-US" sz="3600">
                <a:solidFill>
                  <a:schemeClr val="tx1"/>
                </a:solidFill>
                <a:latin typeface="Arial" panose="020B0604020202020204"/>
              </a:endParaRPr>
            </a:p>
          </p:txBody>
        </p:sp>
        <p:sp>
          <p:nvSpPr>
            <p:cNvPr id="76" name="TextBox 75">
              <a:extLst>
                <a:ext uri="{FF2B5EF4-FFF2-40B4-BE49-F238E27FC236}">
                  <a16:creationId xmlns:a16="http://schemas.microsoft.com/office/drawing/2014/main" id="{5E20DA01-9071-42A4-613A-C218BFEE5015}"/>
                </a:ext>
              </a:extLst>
            </p:cNvPr>
            <p:cNvSpPr txBox="1"/>
            <p:nvPr/>
          </p:nvSpPr>
          <p:spPr>
            <a:xfrm>
              <a:off x="9619488" y="4663440"/>
              <a:ext cx="1371600" cy="548640"/>
            </a:xfrm>
            <a:prstGeom prst="rect">
              <a:avLst/>
            </a:prstGeom>
            <a:noFill/>
          </p:spPr>
          <p:txBody>
            <a:bodyPr wrap="square" lIns="0" tIns="0" rIns="0" bIns="0" rtlCol="0" anchor="ctr" anchorCtr="0">
              <a:noAutofit/>
            </a:bodyPr>
            <a:lstStyle/>
            <a:p>
              <a:pPr algn="ctr"/>
              <a:r>
                <a:rPr lang="en-US" sz="2400"/>
                <a:t>Ticket Classification</a:t>
              </a:r>
            </a:p>
          </p:txBody>
        </p:sp>
      </p:grpSp>
      <p:grpSp>
        <p:nvGrpSpPr>
          <p:cNvPr id="104" name="Group 103">
            <a:extLst>
              <a:ext uri="{FF2B5EF4-FFF2-40B4-BE49-F238E27FC236}">
                <a16:creationId xmlns:a16="http://schemas.microsoft.com/office/drawing/2014/main" id="{DAD79082-253A-F40C-05A0-0A9EDF273CC0}"/>
              </a:ext>
            </a:extLst>
          </p:cNvPr>
          <p:cNvGrpSpPr/>
          <p:nvPr/>
        </p:nvGrpSpPr>
        <p:grpSpPr>
          <a:xfrm>
            <a:off x="9971532" y="4114802"/>
            <a:ext cx="2194560" cy="1097280"/>
            <a:chOff x="6647688" y="2743200"/>
            <a:chExt cx="1463040" cy="731520"/>
          </a:xfrm>
        </p:grpSpPr>
        <p:sp>
          <p:nvSpPr>
            <p:cNvPr id="94" name="Rounded Rectangle 93">
              <a:extLst>
                <a:ext uri="{FF2B5EF4-FFF2-40B4-BE49-F238E27FC236}">
                  <a16:creationId xmlns:a16="http://schemas.microsoft.com/office/drawing/2014/main" id="{C8FF66EE-4D60-C411-9549-3A18AE2B0D05}"/>
                </a:ext>
              </a:extLst>
            </p:cNvPr>
            <p:cNvSpPr/>
            <p:nvPr/>
          </p:nvSpPr>
          <p:spPr>
            <a:xfrm>
              <a:off x="6647688" y="2743200"/>
              <a:ext cx="1463040" cy="731520"/>
            </a:xfrm>
            <a:prstGeom prst="roundRect">
              <a:avLst/>
            </a:prstGeom>
            <a:solidFill>
              <a:schemeClr val="bg1"/>
            </a:solidFill>
            <a:ln w="1270">
              <a:solidFill>
                <a:schemeClr val="tx1">
                  <a:lumMod val="10000"/>
                  <a:lumOff val="90000"/>
                </a:schemeClr>
              </a:solid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72" eaLnBrk="0" fontAlgn="base" hangingPunct="0">
                <a:spcBef>
                  <a:spcPct val="0"/>
                </a:spcBef>
                <a:spcAft>
                  <a:spcPct val="0"/>
                </a:spcAft>
              </a:pPr>
              <a:endParaRPr lang="en-US" sz="3600">
                <a:solidFill>
                  <a:schemeClr val="tx1"/>
                </a:solidFill>
                <a:latin typeface="Arial" panose="020B0604020202020204"/>
              </a:endParaRPr>
            </a:p>
          </p:txBody>
        </p:sp>
        <p:sp>
          <p:nvSpPr>
            <p:cNvPr id="77" name="TextBox 76">
              <a:extLst>
                <a:ext uri="{FF2B5EF4-FFF2-40B4-BE49-F238E27FC236}">
                  <a16:creationId xmlns:a16="http://schemas.microsoft.com/office/drawing/2014/main" id="{DB72B556-0DC5-A3DC-C833-99A2C10BC069}"/>
                </a:ext>
              </a:extLst>
            </p:cNvPr>
            <p:cNvSpPr txBox="1"/>
            <p:nvPr/>
          </p:nvSpPr>
          <p:spPr>
            <a:xfrm>
              <a:off x="6693408" y="2834640"/>
              <a:ext cx="1371600" cy="548640"/>
            </a:xfrm>
            <a:prstGeom prst="rect">
              <a:avLst/>
            </a:prstGeom>
            <a:noFill/>
          </p:spPr>
          <p:txBody>
            <a:bodyPr wrap="square" lIns="0" tIns="0" rIns="0" bIns="0" rtlCol="0" anchor="ctr" anchorCtr="0">
              <a:noAutofit/>
            </a:bodyPr>
            <a:lstStyle/>
            <a:p>
              <a:pPr algn="ctr"/>
              <a:r>
                <a:rPr lang="en-US" sz="2400"/>
                <a:t>Preventive Maintenance</a:t>
              </a:r>
            </a:p>
          </p:txBody>
        </p:sp>
      </p:grpSp>
      <p:grpSp>
        <p:nvGrpSpPr>
          <p:cNvPr id="105" name="Group 104">
            <a:extLst>
              <a:ext uri="{FF2B5EF4-FFF2-40B4-BE49-F238E27FC236}">
                <a16:creationId xmlns:a16="http://schemas.microsoft.com/office/drawing/2014/main" id="{9ED6672B-7428-F8AE-5964-063958D13D93}"/>
              </a:ext>
            </a:extLst>
          </p:cNvPr>
          <p:cNvGrpSpPr/>
          <p:nvPr/>
        </p:nvGrpSpPr>
        <p:grpSpPr>
          <a:xfrm>
            <a:off x="9971532" y="5486400"/>
            <a:ext cx="2194560" cy="1097280"/>
            <a:chOff x="6647688" y="3657600"/>
            <a:chExt cx="1463040" cy="731520"/>
          </a:xfrm>
        </p:grpSpPr>
        <p:sp>
          <p:nvSpPr>
            <p:cNvPr id="95" name="Rounded Rectangle 94">
              <a:extLst>
                <a:ext uri="{FF2B5EF4-FFF2-40B4-BE49-F238E27FC236}">
                  <a16:creationId xmlns:a16="http://schemas.microsoft.com/office/drawing/2014/main" id="{A50B98B6-C99A-2438-4C87-361C5DA95260}"/>
                </a:ext>
              </a:extLst>
            </p:cNvPr>
            <p:cNvSpPr/>
            <p:nvPr/>
          </p:nvSpPr>
          <p:spPr>
            <a:xfrm>
              <a:off x="6647688" y="3657600"/>
              <a:ext cx="1463040" cy="731520"/>
            </a:xfrm>
            <a:prstGeom prst="roundRect">
              <a:avLst/>
            </a:prstGeom>
            <a:solidFill>
              <a:schemeClr val="bg1"/>
            </a:solidFill>
            <a:ln w="1270">
              <a:solidFill>
                <a:schemeClr val="tx1">
                  <a:lumMod val="10000"/>
                  <a:lumOff val="90000"/>
                </a:schemeClr>
              </a:solid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72" eaLnBrk="0" fontAlgn="base" hangingPunct="0">
                <a:spcBef>
                  <a:spcPct val="0"/>
                </a:spcBef>
                <a:spcAft>
                  <a:spcPct val="0"/>
                </a:spcAft>
              </a:pPr>
              <a:endParaRPr lang="en-US" sz="3600">
                <a:solidFill>
                  <a:schemeClr val="tx1"/>
                </a:solidFill>
                <a:latin typeface="Arial" panose="020B0604020202020204"/>
              </a:endParaRPr>
            </a:p>
          </p:txBody>
        </p:sp>
        <p:sp>
          <p:nvSpPr>
            <p:cNvPr id="78" name="TextBox 77">
              <a:extLst>
                <a:ext uri="{FF2B5EF4-FFF2-40B4-BE49-F238E27FC236}">
                  <a16:creationId xmlns:a16="http://schemas.microsoft.com/office/drawing/2014/main" id="{7E8E267C-41F8-69D3-3F53-8B09E914ACE8}"/>
                </a:ext>
              </a:extLst>
            </p:cNvPr>
            <p:cNvSpPr txBox="1"/>
            <p:nvPr/>
          </p:nvSpPr>
          <p:spPr>
            <a:xfrm>
              <a:off x="6693408" y="3749040"/>
              <a:ext cx="1371600" cy="548640"/>
            </a:xfrm>
            <a:prstGeom prst="rect">
              <a:avLst/>
            </a:prstGeom>
            <a:noFill/>
          </p:spPr>
          <p:txBody>
            <a:bodyPr wrap="square" lIns="0" tIns="0" rIns="0" bIns="0" rtlCol="0" anchor="ctr" anchorCtr="0">
              <a:noAutofit/>
            </a:bodyPr>
            <a:lstStyle/>
            <a:p>
              <a:pPr algn="ctr"/>
              <a:r>
                <a:rPr lang="en-US" sz="2400"/>
                <a:t>Proactive Automation</a:t>
              </a:r>
            </a:p>
          </p:txBody>
        </p:sp>
      </p:grpSp>
      <p:grpSp>
        <p:nvGrpSpPr>
          <p:cNvPr id="106" name="Group 105">
            <a:extLst>
              <a:ext uri="{FF2B5EF4-FFF2-40B4-BE49-F238E27FC236}">
                <a16:creationId xmlns:a16="http://schemas.microsoft.com/office/drawing/2014/main" id="{CBFEE664-494E-90D5-FBDA-733CB6E32294}"/>
              </a:ext>
            </a:extLst>
          </p:cNvPr>
          <p:cNvGrpSpPr/>
          <p:nvPr/>
        </p:nvGrpSpPr>
        <p:grpSpPr>
          <a:xfrm>
            <a:off x="9971532" y="6858000"/>
            <a:ext cx="2194560" cy="1097280"/>
            <a:chOff x="6647688" y="4572000"/>
            <a:chExt cx="1463040" cy="731520"/>
          </a:xfrm>
        </p:grpSpPr>
        <p:sp>
          <p:nvSpPr>
            <p:cNvPr id="96" name="Rounded Rectangle 95">
              <a:extLst>
                <a:ext uri="{FF2B5EF4-FFF2-40B4-BE49-F238E27FC236}">
                  <a16:creationId xmlns:a16="http://schemas.microsoft.com/office/drawing/2014/main" id="{8FBDFAE4-3E35-C10C-85BA-5B620B52BCD6}"/>
                </a:ext>
              </a:extLst>
            </p:cNvPr>
            <p:cNvSpPr/>
            <p:nvPr/>
          </p:nvSpPr>
          <p:spPr>
            <a:xfrm>
              <a:off x="6647688" y="4572000"/>
              <a:ext cx="1463040" cy="731520"/>
            </a:xfrm>
            <a:prstGeom prst="roundRect">
              <a:avLst/>
            </a:prstGeom>
            <a:solidFill>
              <a:schemeClr val="bg1"/>
            </a:solidFill>
            <a:ln w="1270">
              <a:solidFill>
                <a:schemeClr val="tx1">
                  <a:lumMod val="10000"/>
                  <a:lumOff val="90000"/>
                </a:schemeClr>
              </a:solid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72" eaLnBrk="0" fontAlgn="base" hangingPunct="0">
                <a:spcBef>
                  <a:spcPct val="0"/>
                </a:spcBef>
                <a:spcAft>
                  <a:spcPct val="0"/>
                </a:spcAft>
              </a:pPr>
              <a:endParaRPr lang="en-US" sz="3600">
                <a:solidFill>
                  <a:schemeClr val="tx1"/>
                </a:solidFill>
                <a:latin typeface="Arial" panose="020B0604020202020204"/>
              </a:endParaRPr>
            </a:p>
          </p:txBody>
        </p:sp>
        <p:sp>
          <p:nvSpPr>
            <p:cNvPr id="79" name="TextBox 78">
              <a:extLst>
                <a:ext uri="{FF2B5EF4-FFF2-40B4-BE49-F238E27FC236}">
                  <a16:creationId xmlns:a16="http://schemas.microsoft.com/office/drawing/2014/main" id="{8DD27DC5-3AD5-8188-845B-3CA142DEAC14}"/>
                </a:ext>
              </a:extLst>
            </p:cNvPr>
            <p:cNvSpPr txBox="1"/>
            <p:nvPr/>
          </p:nvSpPr>
          <p:spPr>
            <a:xfrm>
              <a:off x="6693408" y="4663440"/>
              <a:ext cx="1371600" cy="548640"/>
            </a:xfrm>
            <a:prstGeom prst="rect">
              <a:avLst/>
            </a:prstGeom>
            <a:noFill/>
          </p:spPr>
          <p:txBody>
            <a:bodyPr wrap="square" lIns="0" tIns="0" rIns="0" bIns="0" rtlCol="0" anchor="ctr" anchorCtr="0">
              <a:noAutofit/>
            </a:bodyPr>
            <a:lstStyle/>
            <a:p>
              <a:pPr algn="ctr"/>
              <a:r>
                <a:rPr lang="en-US" sz="2400"/>
                <a:t>Issue Detection</a:t>
              </a:r>
            </a:p>
          </p:txBody>
        </p:sp>
      </p:grpSp>
      <p:grpSp>
        <p:nvGrpSpPr>
          <p:cNvPr id="93" name="Group 92">
            <a:extLst>
              <a:ext uri="{FF2B5EF4-FFF2-40B4-BE49-F238E27FC236}">
                <a16:creationId xmlns:a16="http://schemas.microsoft.com/office/drawing/2014/main" id="{8985CAF2-11DF-3137-0C5D-07CE99E1533C}"/>
              </a:ext>
            </a:extLst>
          </p:cNvPr>
          <p:cNvGrpSpPr/>
          <p:nvPr/>
        </p:nvGrpSpPr>
        <p:grpSpPr>
          <a:xfrm>
            <a:off x="11205974" y="2880360"/>
            <a:ext cx="4114800" cy="2125980"/>
            <a:chOff x="7470648" y="1920240"/>
            <a:chExt cx="2743200" cy="1417320"/>
          </a:xfrm>
        </p:grpSpPr>
        <p:cxnSp>
          <p:nvCxnSpPr>
            <p:cNvPr id="80" name="Straight Connector 79">
              <a:extLst>
                <a:ext uri="{FF2B5EF4-FFF2-40B4-BE49-F238E27FC236}">
                  <a16:creationId xmlns:a16="http://schemas.microsoft.com/office/drawing/2014/main" id="{7153AC21-E26B-8674-EAB3-A8B8C4D997AB}"/>
                </a:ext>
              </a:extLst>
            </p:cNvPr>
            <p:cNvCxnSpPr>
              <a:cxnSpLocks/>
            </p:cNvCxnSpPr>
            <p:nvPr/>
          </p:nvCxnSpPr>
          <p:spPr>
            <a:xfrm flipV="1">
              <a:off x="8838882" y="1920240"/>
              <a:ext cx="0" cy="1417320"/>
            </a:xfrm>
            <a:prstGeom prst="line">
              <a:avLst/>
            </a:prstGeom>
            <a:ln w="6350"/>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061ED68-0B39-AC92-6B23-A2A21E646B92}"/>
                </a:ext>
              </a:extLst>
            </p:cNvPr>
            <p:cNvCxnSpPr>
              <a:cxnSpLocks/>
            </p:cNvCxnSpPr>
            <p:nvPr/>
          </p:nvCxnSpPr>
          <p:spPr>
            <a:xfrm>
              <a:off x="7470648" y="2057400"/>
              <a:ext cx="274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Freeform 84">
              <a:extLst>
                <a:ext uri="{FF2B5EF4-FFF2-40B4-BE49-F238E27FC236}">
                  <a16:creationId xmlns:a16="http://schemas.microsoft.com/office/drawing/2014/main" id="{EE7BA847-CED1-CD56-F2E6-629D73503276}"/>
                </a:ext>
              </a:extLst>
            </p:cNvPr>
            <p:cNvSpPr>
              <a:spLocks noChangeAspect="1"/>
            </p:cNvSpPr>
            <p:nvPr/>
          </p:nvSpPr>
          <p:spPr>
            <a:xfrm>
              <a:off x="10035540" y="1920240"/>
              <a:ext cx="178308" cy="274320"/>
            </a:xfrm>
            <a:custGeom>
              <a:avLst/>
              <a:gdLst>
                <a:gd name="connsiteX0" fmla="*/ 137160 w 594360"/>
                <a:gd name="connsiteY0" fmla="*/ 0 h 914400"/>
                <a:gd name="connsiteX1" fmla="*/ 594360 w 594360"/>
                <a:gd name="connsiteY1" fmla="*/ 457200 h 914400"/>
                <a:gd name="connsiteX2" fmla="*/ 137160 w 594360"/>
                <a:gd name="connsiteY2" fmla="*/ 914400 h 914400"/>
                <a:gd name="connsiteX3" fmla="*/ 0 w 594360"/>
                <a:gd name="connsiteY3" fmla="*/ 777240 h 914400"/>
                <a:gd name="connsiteX4" fmla="*/ 320040 w 594360"/>
                <a:gd name="connsiteY4" fmla="*/ 457200 h 914400"/>
                <a:gd name="connsiteX5" fmla="*/ 0 w 594360"/>
                <a:gd name="connsiteY5" fmla="*/ 137160 h 914400"/>
                <a:gd name="connsiteX6" fmla="*/ 137160 w 594360"/>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360" h="914400">
                  <a:moveTo>
                    <a:pt x="137160" y="0"/>
                  </a:moveTo>
                  <a:lnTo>
                    <a:pt x="594360" y="457200"/>
                  </a:lnTo>
                  <a:lnTo>
                    <a:pt x="137160" y="914400"/>
                  </a:lnTo>
                  <a:lnTo>
                    <a:pt x="0" y="777240"/>
                  </a:lnTo>
                  <a:lnTo>
                    <a:pt x="320040" y="457200"/>
                  </a:lnTo>
                  <a:lnTo>
                    <a:pt x="0" y="137160"/>
                  </a:lnTo>
                  <a:lnTo>
                    <a:pt x="13716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a:p>
          </p:txBody>
        </p:sp>
        <p:sp>
          <p:nvSpPr>
            <p:cNvPr id="88" name="Freeform 87">
              <a:extLst>
                <a:ext uri="{FF2B5EF4-FFF2-40B4-BE49-F238E27FC236}">
                  <a16:creationId xmlns:a16="http://schemas.microsoft.com/office/drawing/2014/main" id="{9EBE2F6F-9F53-08F1-2676-E3E8513DB3FA}"/>
                </a:ext>
              </a:extLst>
            </p:cNvPr>
            <p:cNvSpPr>
              <a:spLocks noChangeAspect="1"/>
            </p:cNvSpPr>
            <p:nvPr/>
          </p:nvSpPr>
          <p:spPr>
            <a:xfrm flipH="1">
              <a:off x="7470648" y="1920240"/>
              <a:ext cx="178308" cy="274320"/>
            </a:xfrm>
            <a:custGeom>
              <a:avLst/>
              <a:gdLst>
                <a:gd name="connsiteX0" fmla="*/ 137160 w 594360"/>
                <a:gd name="connsiteY0" fmla="*/ 0 h 914400"/>
                <a:gd name="connsiteX1" fmla="*/ 594360 w 594360"/>
                <a:gd name="connsiteY1" fmla="*/ 457200 h 914400"/>
                <a:gd name="connsiteX2" fmla="*/ 137160 w 594360"/>
                <a:gd name="connsiteY2" fmla="*/ 914400 h 914400"/>
                <a:gd name="connsiteX3" fmla="*/ 0 w 594360"/>
                <a:gd name="connsiteY3" fmla="*/ 777240 h 914400"/>
                <a:gd name="connsiteX4" fmla="*/ 320040 w 594360"/>
                <a:gd name="connsiteY4" fmla="*/ 457200 h 914400"/>
                <a:gd name="connsiteX5" fmla="*/ 0 w 594360"/>
                <a:gd name="connsiteY5" fmla="*/ 137160 h 914400"/>
                <a:gd name="connsiteX6" fmla="*/ 137160 w 594360"/>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360" h="914400">
                  <a:moveTo>
                    <a:pt x="137160" y="0"/>
                  </a:moveTo>
                  <a:lnTo>
                    <a:pt x="594360" y="457200"/>
                  </a:lnTo>
                  <a:lnTo>
                    <a:pt x="137160" y="914400"/>
                  </a:lnTo>
                  <a:lnTo>
                    <a:pt x="0" y="777240"/>
                  </a:lnTo>
                  <a:lnTo>
                    <a:pt x="320040" y="457200"/>
                  </a:lnTo>
                  <a:lnTo>
                    <a:pt x="0" y="137160"/>
                  </a:lnTo>
                  <a:lnTo>
                    <a:pt x="13716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a:p>
          </p:txBody>
        </p:sp>
        <p:sp>
          <p:nvSpPr>
            <p:cNvPr id="89" name="TextBox 88">
              <a:extLst>
                <a:ext uri="{FF2B5EF4-FFF2-40B4-BE49-F238E27FC236}">
                  <a16:creationId xmlns:a16="http://schemas.microsoft.com/office/drawing/2014/main" id="{D9CE92BD-4DF7-7BA5-19E2-568BAE44A6CC}"/>
                </a:ext>
              </a:extLst>
            </p:cNvPr>
            <p:cNvSpPr txBox="1"/>
            <p:nvPr/>
          </p:nvSpPr>
          <p:spPr>
            <a:xfrm>
              <a:off x="7744968" y="1920240"/>
              <a:ext cx="914400" cy="274320"/>
            </a:xfrm>
            <a:prstGeom prst="rect">
              <a:avLst/>
            </a:prstGeom>
            <a:noFill/>
          </p:spPr>
          <p:txBody>
            <a:bodyPr wrap="square" lIns="0" tIns="0" rIns="0" bIns="0" rtlCol="0" anchor="ctr" anchorCtr="0">
              <a:noAutofit/>
            </a:bodyPr>
            <a:lstStyle/>
            <a:p>
              <a:pPr algn="ctr"/>
              <a:r>
                <a:rPr lang="en-US" sz="1650"/>
                <a:t>Pre-Ticket </a:t>
              </a:r>
            </a:p>
            <a:p>
              <a:pPr algn="ctr"/>
              <a:r>
                <a:rPr lang="en-US" sz="1650"/>
                <a:t>Automation</a:t>
              </a:r>
            </a:p>
          </p:txBody>
        </p:sp>
        <p:sp>
          <p:nvSpPr>
            <p:cNvPr id="90" name="TextBox 89">
              <a:extLst>
                <a:ext uri="{FF2B5EF4-FFF2-40B4-BE49-F238E27FC236}">
                  <a16:creationId xmlns:a16="http://schemas.microsoft.com/office/drawing/2014/main" id="{D5C93401-32A3-F066-EAA9-83FEC4D1A9E8}"/>
                </a:ext>
              </a:extLst>
            </p:cNvPr>
            <p:cNvSpPr txBox="1"/>
            <p:nvPr/>
          </p:nvSpPr>
          <p:spPr>
            <a:xfrm>
              <a:off x="8980011" y="1920240"/>
              <a:ext cx="914400" cy="274320"/>
            </a:xfrm>
            <a:prstGeom prst="rect">
              <a:avLst/>
            </a:prstGeom>
            <a:noFill/>
          </p:spPr>
          <p:txBody>
            <a:bodyPr wrap="square" lIns="0" tIns="0" rIns="0" bIns="0" rtlCol="0" anchor="ctr" anchorCtr="0">
              <a:noAutofit/>
            </a:bodyPr>
            <a:lstStyle/>
            <a:p>
              <a:pPr algn="ctr"/>
              <a:r>
                <a:rPr lang="en-US" sz="1650"/>
                <a:t>Post-Ticket </a:t>
              </a:r>
            </a:p>
            <a:p>
              <a:pPr algn="ctr"/>
              <a:r>
                <a:rPr lang="en-US" sz="1650"/>
                <a:t>Automation</a:t>
              </a:r>
            </a:p>
          </p:txBody>
        </p:sp>
        <p:cxnSp>
          <p:nvCxnSpPr>
            <p:cNvPr id="92" name="Straight Connector 91">
              <a:extLst>
                <a:ext uri="{FF2B5EF4-FFF2-40B4-BE49-F238E27FC236}">
                  <a16:creationId xmlns:a16="http://schemas.microsoft.com/office/drawing/2014/main" id="{F6658B66-A8C7-E3F1-6CAF-54D9103328D4}"/>
                </a:ext>
              </a:extLst>
            </p:cNvPr>
            <p:cNvCxnSpPr>
              <a:cxnSpLocks/>
            </p:cNvCxnSpPr>
            <p:nvPr/>
          </p:nvCxnSpPr>
          <p:spPr>
            <a:xfrm flipV="1">
              <a:off x="8796528" y="2011680"/>
              <a:ext cx="91440" cy="91440"/>
            </a:xfrm>
            <a:prstGeom prst="line">
              <a:avLst/>
            </a:prstGeom>
            <a:ln w="22225" cap="rnd"/>
          </p:spPr>
          <p:style>
            <a:lnRef idx="1">
              <a:schemeClr val="accent1"/>
            </a:lnRef>
            <a:fillRef idx="0">
              <a:schemeClr val="accent1"/>
            </a:fillRef>
            <a:effectRef idx="0">
              <a:schemeClr val="accent1"/>
            </a:effectRef>
            <a:fontRef idx="minor">
              <a:schemeClr val="tx1"/>
            </a:fontRef>
          </p:style>
        </p:cxnSp>
      </p:grpSp>
      <p:cxnSp>
        <p:nvCxnSpPr>
          <p:cNvPr id="6" name="Straight Connector 5">
            <a:extLst>
              <a:ext uri="{FF2B5EF4-FFF2-40B4-BE49-F238E27FC236}">
                <a16:creationId xmlns:a16="http://schemas.microsoft.com/office/drawing/2014/main" id="{DFC0ED48-AF15-C6A5-1800-4FCC2FD49029}"/>
              </a:ext>
            </a:extLst>
          </p:cNvPr>
          <p:cNvCxnSpPr/>
          <p:nvPr/>
        </p:nvCxnSpPr>
        <p:spPr>
          <a:xfrm>
            <a:off x="9148572" y="1811266"/>
            <a:ext cx="0" cy="7091084"/>
          </a:xfrm>
          <a:prstGeom prst="line">
            <a:avLst/>
          </a:prstGeom>
          <a:ln w="31750">
            <a:solidFill>
              <a:schemeClr val="tx1">
                <a:lumMod val="10000"/>
                <a:lumOff val="90000"/>
              </a:schemeClr>
            </a:solidFill>
          </a:ln>
        </p:spPr>
        <p:style>
          <a:lnRef idx="1">
            <a:schemeClr val="accent1"/>
          </a:lnRef>
          <a:fillRef idx="0">
            <a:schemeClr val="accent1"/>
          </a:fillRef>
          <a:effectRef idx="0">
            <a:schemeClr val="accent1"/>
          </a:effectRef>
          <a:fontRef idx="minor">
            <a:schemeClr val="tx1"/>
          </a:fontRef>
        </p:style>
      </p:cxnSp>
      <p:sp>
        <p:nvSpPr>
          <p:cNvPr id="5" name="Title 2">
            <a:extLst>
              <a:ext uri="{FF2B5EF4-FFF2-40B4-BE49-F238E27FC236}">
                <a16:creationId xmlns:a16="http://schemas.microsoft.com/office/drawing/2014/main" id="{0DC367F4-57A3-89A5-D48D-ABDBDB87F303}"/>
              </a:ext>
            </a:extLst>
          </p:cNvPr>
          <p:cNvSpPr txBox="1">
            <a:spLocks/>
          </p:cNvSpPr>
          <p:nvPr/>
        </p:nvSpPr>
        <p:spPr>
          <a:xfrm>
            <a:off x="905256" y="410091"/>
            <a:ext cx="16477488" cy="1181048"/>
          </a:xfrm>
          <a:prstGeom prst="rect">
            <a:avLst/>
          </a:prstGeom>
        </p:spPr>
        <p:txBody>
          <a:bodyPr vert="horz" lIns="0" tIns="0" rIns="91440" bIns="0" rtlCol="0" anchor="ctr" anchorCtr="0">
            <a:normAutofit fontScale="97500"/>
          </a:bodyPr>
          <a:lstStyle>
            <a:lvl1pPr algn="ctr" defTabSz="914400" rtl="0" eaLnBrk="1" latinLnBrk="0" hangingPunct="1">
              <a:lnSpc>
                <a:spcPct val="100000"/>
              </a:lnSpc>
              <a:spcBef>
                <a:spcPct val="0"/>
              </a:spcBef>
              <a:buNone/>
              <a:defRPr sz="4800" b="1" i="0" kern="1200">
                <a:solidFill>
                  <a:schemeClr val="tx1"/>
                </a:solidFill>
                <a:latin typeface="Inter" panose="020B0502030000000004" pitchFamily="34" charset="0"/>
                <a:ea typeface="+mj-ea"/>
                <a:cs typeface="+mj-cs"/>
              </a:defRPr>
            </a:lvl1pPr>
          </a:lstStyle>
          <a:p>
            <a:r>
              <a:rPr lang="en-US" dirty="0"/>
              <a:t>We need Change in the IT Service Experience</a:t>
            </a:r>
          </a:p>
        </p:txBody>
      </p:sp>
    </p:spTree>
    <p:extLst>
      <p:ext uri="{BB962C8B-B14F-4D97-AF65-F5344CB8AC3E}">
        <p14:creationId xmlns:p14="http://schemas.microsoft.com/office/powerpoint/2010/main" val="2708412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500"/>
                                        <p:tgtEl>
                                          <p:spTgt spid="73"/>
                                        </p:tgtEl>
                                      </p:cBhvr>
                                    </p:animEffect>
                                  </p:childTnLst>
                                </p:cTn>
                              </p:par>
                              <p:par>
                                <p:cTn id="17" presetID="10" presetClass="entr" presetSubtype="0" fill="hold" nodeType="with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fade">
                                      <p:cBhvr>
                                        <p:cTn id="19" dur="500"/>
                                        <p:tgtEl>
                                          <p:spTgt spid="101"/>
                                        </p:tgtEl>
                                      </p:cBhvr>
                                    </p:animEffect>
                                  </p:childTnLst>
                                </p:cTn>
                              </p:par>
                              <p:par>
                                <p:cTn id="20" presetID="10" presetClass="entr" presetSubtype="0" fill="hold"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fade">
                                      <p:cBhvr>
                                        <p:cTn id="22" dur="500"/>
                                        <p:tgtEl>
                                          <p:spTgt spid="102"/>
                                        </p:tgtEl>
                                      </p:cBhvr>
                                    </p:animEffect>
                                  </p:childTnLst>
                                </p:cTn>
                              </p:par>
                              <p:par>
                                <p:cTn id="23" presetID="10" presetClass="entr" presetSubtype="0" fill="hold" nodeType="with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fade">
                                      <p:cBhvr>
                                        <p:cTn id="25" dur="500"/>
                                        <p:tgtEl>
                                          <p:spTgt spid="103"/>
                                        </p:tgtEl>
                                      </p:cBhvr>
                                    </p:animEffect>
                                  </p:childTnLst>
                                </p:cTn>
                              </p:par>
                              <p:par>
                                <p:cTn id="26" presetID="10" presetClass="entr" presetSubtype="0" fill="hold" nodeType="with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par>
                                <p:cTn id="29" presetID="10" presetClass="entr" presetSubtype="0" fill="hold" nodeType="with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fade">
                                      <p:cBhvr>
                                        <p:cTn id="31" dur="500"/>
                                        <p:tgtEl>
                                          <p:spTgt spid="105"/>
                                        </p:tgtEl>
                                      </p:cBhvr>
                                    </p:animEffect>
                                  </p:childTnLst>
                                </p:cTn>
                              </p:par>
                              <p:par>
                                <p:cTn id="32" presetID="10" presetClass="entr" presetSubtype="0" fill="hold" nodeType="withEffect">
                                  <p:stCondLst>
                                    <p:cond delay="0"/>
                                  </p:stCondLst>
                                  <p:childTnLst>
                                    <p:set>
                                      <p:cBhvr>
                                        <p:cTn id="33" dur="1" fill="hold">
                                          <p:stCondLst>
                                            <p:cond delay="0"/>
                                          </p:stCondLst>
                                        </p:cTn>
                                        <p:tgtEl>
                                          <p:spTgt spid="106"/>
                                        </p:tgtEl>
                                        <p:attrNameLst>
                                          <p:attrName>style.visibility</p:attrName>
                                        </p:attrNameLst>
                                      </p:cBhvr>
                                      <p:to>
                                        <p:strVal val="visible"/>
                                      </p:to>
                                    </p:set>
                                    <p:animEffect transition="in" filter="fade">
                                      <p:cBhvr>
                                        <p:cTn id="34" dur="500"/>
                                        <p:tgtEl>
                                          <p:spTgt spid="106"/>
                                        </p:tgtEl>
                                      </p:cBhvr>
                                    </p:animEffect>
                                  </p:childTnLst>
                                </p:cTn>
                              </p:par>
                              <p:par>
                                <p:cTn id="35" presetID="10" presetClass="entr" presetSubtype="0" fill="hold" nodeType="with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fade">
                                      <p:cBhvr>
                                        <p:cTn id="37" dur="500"/>
                                        <p:tgtEl>
                                          <p:spTgt spid="9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63" grpId="0" animBg="1"/>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18">
            <a:extLst>
              <a:ext uri="{FF2B5EF4-FFF2-40B4-BE49-F238E27FC236}">
                <a16:creationId xmlns:a16="http://schemas.microsoft.com/office/drawing/2014/main" id="{0D89F703-8A47-1143-9C50-C43286DD5971}"/>
              </a:ext>
            </a:extLst>
          </p:cNvPr>
          <p:cNvSpPr>
            <a:spLocks/>
          </p:cNvSpPr>
          <p:nvPr/>
        </p:nvSpPr>
        <p:spPr bwMode="auto">
          <a:xfrm rot="10800000">
            <a:off x="6552920" y="4050161"/>
            <a:ext cx="5186015" cy="1737777"/>
          </a:xfrm>
          <a:custGeom>
            <a:avLst/>
            <a:gdLst>
              <a:gd name="T0" fmla="*/ 10800 w 21600"/>
              <a:gd name="T1" fmla="+- 0 12261 2923"/>
              <a:gd name="T2" fmla="*/ 12261 h 18677"/>
              <a:gd name="T3" fmla="*/ 10800 w 21600"/>
              <a:gd name="T4" fmla="+- 0 12261 2923"/>
              <a:gd name="T5" fmla="*/ 12261 h 18677"/>
              <a:gd name="T6" fmla="*/ 10800 w 21600"/>
              <a:gd name="T7" fmla="+- 0 12261 2923"/>
              <a:gd name="T8" fmla="*/ 12261 h 18677"/>
              <a:gd name="T9" fmla="*/ 10800 w 21600"/>
              <a:gd name="T10" fmla="+- 0 12261 2923"/>
              <a:gd name="T11" fmla="*/ 12261 h 18677"/>
            </a:gdLst>
            <a:ahLst/>
            <a:cxnLst>
              <a:cxn ang="0">
                <a:pos x="T0" y="T2"/>
              </a:cxn>
              <a:cxn ang="0">
                <a:pos x="T3" y="T5"/>
              </a:cxn>
              <a:cxn ang="0">
                <a:pos x="T6" y="T8"/>
              </a:cxn>
              <a:cxn ang="0">
                <a:pos x="T9" y="T11"/>
              </a:cxn>
            </a:cxnLst>
            <a:rect l="0" t="0" r="r" b="b"/>
            <a:pathLst>
              <a:path w="21600" h="18677">
                <a:moveTo>
                  <a:pt x="0" y="18677"/>
                </a:moveTo>
                <a:cubicBezTo>
                  <a:pt x="565" y="14923"/>
                  <a:pt x="1448" y="11555"/>
                  <a:pt x="2560" y="8730"/>
                </a:cubicBezTo>
                <a:cubicBezTo>
                  <a:pt x="7135" y="-2897"/>
                  <a:pt x="14475" y="-2923"/>
                  <a:pt x="19040" y="8730"/>
                </a:cubicBezTo>
                <a:cubicBezTo>
                  <a:pt x="20185" y="11651"/>
                  <a:pt x="21048" y="15035"/>
                  <a:pt x="21600" y="18677"/>
                </a:cubicBezTo>
              </a:path>
            </a:pathLst>
          </a:custGeom>
          <a:noFill/>
          <a:ln w="50800" cap="flat" cmpd="sng">
            <a:solidFill>
              <a:schemeClr val="tx1">
                <a:lumMod val="20000"/>
                <a:lumOff val="80000"/>
              </a:schemeClr>
            </a:solidFill>
            <a:prstDash val="solid"/>
            <a:miter lim="400000"/>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3" name="TextBox 2">
            <a:extLst>
              <a:ext uri="{FF2B5EF4-FFF2-40B4-BE49-F238E27FC236}">
                <a16:creationId xmlns:a16="http://schemas.microsoft.com/office/drawing/2014/main" id="{33790C6E-BA9E-4FED-BAF4-A72AC8044FF6}"/>
              </a:ext>
            </a:extLst>
          </p:cNvPr>
          <p:cNvSpPr txBox="1"/>
          <p:nvPr/>
        </p:nvSpPr>
        <p:spPr>
          <a:xfrm>
            <a:off x="7769834" y="3250214"/>
            <a:ext cx="2844245" cy="1477328"/>
          </a:xfrm>
          <a:prstGeom prst="rect">
            <a:avLst/>
          </a:prstGeom>
        </p:spPr>
        <p:txBody>
          <a:bodyPr wrap="square">
            <a:spAutoFit/>
          </a:bodyPr>
          <a:lstStyle>
            <a:defPPr>
              <a:defRPr lang="en-US"/>
            </a:defPPr>
            <a:lvl1pPr>
              <a:defRPr sz="2000" b="1">
                <a:latin typeface="+mj-lt"/>
                <a:ea typeface="Roboto Medium" panose="02000000000000000000" pitchFamily="2" charset="0"/>
                <a:cs typeface="Poppins" pitchFamily="2" charset="77"/>
              </a:defRPr>
            </a:lvl1pPr>
          </a:lstStyle>
          <a:p>
            <a:pPr algn="ctr" defTabSz="1371612">
              <a:defRPr/>
            </a:pPr>
            <a:r>
              <a:rPr lang="en-US" sz="3000" dirty="0">
                <a:solidFill>
                  <a:srgbClr val="231F20"/>
                </a:solidFill>
                <a:latin typeface="Arial" panose="020B0604020202020204"/>
              </a:rPr>
              <a:t>Improve Digital Experience</a:t>
            </a:r>
          </a:p>
        </p:txBody>
      </p:sp>
      <p:grpSp>
        <p:nvGrpSpPr>
          <p:cNvPr id="6" name="Group 5">
            <a:extLst>
              <a:ext uri="{FF2B5EF4-FFF2-40B4-BE49-F238E27FC236}">
                <a16:creationId xmlns:a16="http://schemas.microsoft.com/office/drawing/2014/main" id="{A19FE906-3278-4FA9-B5D0-885FFFF1089A}"/>
              </a:ext>
            </a:extLst>
          </p:cNvPr>
          <p:cNvGrpSpPr/>
          <p:nvPr/>
        </p:nvGrpSpPr>
        <p:grpSpPr>
          <a:xfrm>
            <a:off x="6477003" y="5626175"/>
            <a:ext cx="5222595" cy="3216966"/>
            <a:chOff x="4318002" y="3750782"/>
            <a:chExt cx="3481730" cy="2190338"/>
          </a:xfrm>
        </p:grpSpPr>
        <p:sp>
          <p:nvSpPr>
            <p:cNvPr id="25" name="Oval 19">
              <a:extLst>
                <a:ext uri="{FF2B5EF4-FFF2-40B4-BE49-F238E27FC236}">
                  <a16:creationId xmlns:a16="http://schemas.microsoft.com/office/drawing/2014/main" id="{4888F8AA-30DF-1B43-8FFC-101C7F60CB19}"/>
                </a:ext>
              </a:extLst>
            </p:cNvPr>
            <p:cNvSpPr>
              <a:spLocks/>
            </p:cNvSpPr>
            <p:nvPr/>
          </p:nvSpPr>
          <p:spPr bwMode="auto">
            <a:xfrm rot="10800000">
              <a:off x="5983550" y="3750782"/>
              <a:ext cx="227468" cy="227459"/>
            </a:xfrm>
            <a:prstGeom prst="ellipse">
              <a:avLst/>
            </a:pr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52" name="AutoShape 31">
              <a:extLst>
                <a:ext uri="{FF2B5EF4-FFF2-40B4-BE49-F238E27FC236}">
                  <a16:creationId xmlns:a16="http://schemas.microsoft.com/office/drawing/2014/main" id="{B5302EE2-FB89-1D47-95EE-29F03D4DA8FD}"/>
                </a:ext>
              </a:extLst>
            </p:cNvPr>
            <p:cNvSpPr>
              <a:spLocks/>
            </p:cNvSpPr>
            <p:nvPr/>
          </p:nvSpPr>
          <p:spPr bwMode="auto">
            <a:xfrm rot="10800000">
              <a:off x="5501486" y="4111621"/>
              <a:ext cx="1191596" cy="1339192"/>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9" y="0"/>
                  </a:moveTo>
                  <a:cubicBezTo>
                    <a:pt x="7321" y="0"/>
                    <a:pt x="4803" y="937"/>
                    <a:pt x="2882" y="2813"/>
                  </a:cubicBezTo>
                  <a:cubicBezTo>
                    <a:pt x="-961" y="6566"/>
                    <a:pt x="-961" y="12653"/>
                    <a:pt x="2882" y="16406"/>
                  </a:cubicBezTo>
                  <a:cubicBezTo>
                    <a:pt x="4480" y="17967"/>
                    <a:pt x="6493" y="18867"/>
                    <a:pt x="8574" y="19129"/>
                  </a:cubicBezTo>
                  <a:lnTo>
                    <a:pt x="9839" y="21600"/>
                  </a:lnTo>
                  <a:lnTo>
                    <a:pt x="11104" y="19129"/>
                  </a:lnTo>
                  <a:cubicBezTo>
                    <a:pt x="13185" y="18867"/>
                    <a:pt x="15198" y="17967"/>
                    <a:pt x="16796" y="16406"/>
                  </a:cubicBezTo>
                  <a:cubicBezTo>
                    <a:pt x="20639" y="12653"/>
                    <a:pt x="20639" y="6566"/>
                    <a:pt x="16796" y="2813"/>
                  </a:cubicBezTo>
                  <a:cubicBezTo>
                    <a:pt x="14875" y="937"/>
                    <a:pt x="12357" y="0"/>
                    <a:pt x="9839" y="0"/>
                  </a:cubicBezTo>
                  <a:close/>
                  <a:moveTo>
                    <a:pt x="9839" y="2266"/>
                  </a:moveTo>
                  <a:cubicBezTo>
                    <a:pt x="11763" y="2266"/>
                    <a:pt x="13686" y="2983"/>
                    <a:pt x="15154" y="4417"/>
                  </a:cubicBezTo>
                  <a:cubicBezTo>
                    <a:pt x="18090" y="7284"/>
                    <a:pt x="18090" y="11935"/>
                    <a:pt x="15154" y="14802"/>
                  </a:cubicBezTo>
                  <a:cubicBezTo>
                    <a:pt x="12218" y="17670"/>
                    <a:pt x="7460" y="17670"/>
                    <a:pt x="4524" y="14802"/>
                  </a:cubicBezTo>
                  <a:cubicBezTo>
                    <a:pt x="1588" y="11935"/>
                    <a:pt x="1588" y="7284"/>
                    <a:pt x="4524" y="4417"/>
                  </a:cubicBezTo>
                  <a:cubicBezTo>
                    <a:pt x="5992" y="2983"/>
                    <a:pt x="7915" y="2266"/>
                    <a:pt x="9839" y="2266"/>
                  </a:cubicBez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93" name="Rectangle 92">
              <a:extLst>
                <a:ext uri="{FF2B5EF4-FFF2-40B4-BE49-F238E27FC236}">
                  <a16:creationId xmlns:a16="http://schemas.microsoft.com/office/drawing/2014/main" id="{8E886FD2-7F20-2840-AC0F-83E7D8B62128}"/>
                </a:ext>
              </a:extLst>
            </p:cNvPr>
            <p:cNvSpPr/>
            <p:nvPr/>
          </p:nvSpPr>
          <p:spPr>
            <a:xfrm flipH="1">
              <a:off x="4318002" y="5563919"/>
              <a:ext cx="3481730" cy="377201"/>
            </a:xfrm>
            <a:prstGeom prst="rect">
              <a:avLst/>
            </a:prstGeom>
          </p:spPr>
          <p:txBody>
            <a:bodyPr wrap="square">
              <a:spAutoFit/>
            </a:bodyPr>
            <a:lstStyle/>
            <a:p>
              <a:pPr algn="ctr" defTabSz="1371612">
                <a:defRPr/>
              </a:pPr>
              <a:r>
                <a:rPr lang="en-US" sz="3000" dirty="0">
                  <a:solidFill>
                    <a:srgbClr val="231F20"/>
                  </a:solidFill>
                  <a:latin typeface="Arial" panose="020B0604020202020204"/>
                  <a:ea typeface="Roboto Medium" panose="02000000000000000000" pitchFamily="2" charset="0"/>
                  <a:cs typeface="Poppins" pitchFamily="2" charset="77"/>
                </a:rPr>
                <a:t>Employee Retention </a:t>
              </a:r>
            </a:p>
          </p:txBody>
        </p:sp>
        <p:sp>
          <p:nvSpPr>
            <p:cNvPr id="39" name="Gráfico 70">
              <a:extLst>
                <a:ext uri="{FF2B5EF4-FFF2-40B4-BE49-F238E27FC236}">
                  <a16:creationId xmlns:a16="http://schemas.microsoft.com/office/drawing/2014/main" id="{09393D1F-9A0D-4845-B97C-EC5DBF751FA6}"/>
                </a:ext>
              </a:extLst>
            </p:cNvPr>
            <p:cNvSpPr/>
            <p:nvPr/>
          </p:nvSpPr>
          <p:spPr>
            <a:xfrm>
              <a:off x="5810584" y="4562847"/>
              <a:ext cx="570831" cy="570831"/>
            </a:xfrm>
            <a:custGeom>
              <a:avLst/>
              <a:gdLst>
                <a:gd name="connsiteX0" fmla="*/ 285416 w 570831"/>
                <a:gd name="connsiteY0" fmla="*/ 0 h 570831"/>
                <a:gd name="connsiteX1" fmla="*/ 0 w 570831"/>
                <a:gd name="connsiteY1" fmla="*/ 285416 h 570831"/>
                <a:gd name="connsiteX2" fmla="*/ 285416 w 570831"/>
                <a:gd name="connsiteY2" fmla="*/ 570831 h 570831"/>
                <a:gd name="connsiteX3" fmla="*/ 570831 w 570831"/>
                <a:gd name="connsiteY3" fmla="*/ 285416 h 570831"/>
                <a:gd name="connsiteX4" fmla="*/ 285416 w 570831"/>
                <a:gd name="connsiteY4" fmla="*/ 0 h 570831"/>
                <a:gd name="connsiteX5" fmla="*/ 380554 w 570831"/>
                <a:gd name="connsiteY5" fmla="*/ 190277 h 570831"/>
                <a:gd name="connsiteX6" fmla="*/ 404338 w 570831"/>
                <a:gd name="connsiteY6" fmla="*/ 214062 h 570831"/>
                <a:gd name="connsiteX7" fmla="*/ 380554 w 570831"/>
                <a:gd name="connsiteY7" fmla="*/ 237846 h 570831"/>
                <a:gd name="connsiteX8" fmla="*/ 356769 w 570831"/>
                <a:gd name="connsiteY8" fmla="*/ 214062 h 570831"/>
                <a:gd name="connsiteX9" fmla="*/ 380554 w 570831"/>
                <a:gd name="connsiteY9" fmla="*/ 190277 h 570831"/>
                <a:gd name="connsiteX10" fmla="*/ 190277 w 570831"/>
                <a:gd name="connsiteY10" fmla="*/ 190277 h 570831"/>
                <a:gd name="connsiteX11" fmla="*/ 214062 w 570831"/>
                <a:gd name="connsiteY11" fmla="*/ 214062 h 570831"/>
                <a:gd name="connsiteX12" fmla="*/ 190277 w 570831"/>
                <a:gd name="connsiteY12" fmla="*/ 237846 h 570831"/>
                <a:gd name="connsiteX13" fmla="*/ 166493 w 570831"/>
                <a:gd name="connsiteY13" fmla="*/ 214062 h 570831"/>
                <a:gd name="connsiteX14" fmla="*/ 190277 w 570831"/>
                <a:gd name="connsiteY14" fmla="*/ 190277 h 570831"/>
                <a:gd name="connsiteX15" fmla="*/ 447402 w 570831"/>
                <a:gd name="connsiteY15" fmla="*/ 347803 h 570831"/>
                <a:gd name="connsiteX16" fmla="*/ 285416 w 570831"/>
                <a:gd name="connsiteY16" fmla="*/ 475693 h 570831"/>
                <a:gd name="connsiteX17" fmla="*/ 123371 w 570831"/>
                <a:gd name="connsiteY17" fmla="*/ 347607 h 570831"/>
                <a:gd name="connsiteX18" fmla="*/ 132221 w 570831"/>
                <a:gd name="connsiteY18" fmla="*/ 333300 h 570831"/>
                <a:gd name="connsiteX19" fmla="*/ 146529 w 570831"/>
                <a:gd name="connsiteY19" fmla="*/ 342150 h 570831"/>
                <a:gd name="connsiteX20" fmla="*/ 285416 w 570831"/>
                <a:gd name="connsiteY20" fmla="*/ 451910 h 570831"/>
                <a:gd name="connsiteX21" fmla="*/ 424268 w 570831"/>
                <a:gd name="connsiteY21" fmla="*/ 342300 h 570831"/>
                <a:gd name="connsiteX22" fmla="*/ 438588 w 570831"/>
                <a:gd name="connsiteY22" fmla="*/ 333486 h 570831"/>
                <a:gd name="connsiteX23" fmla="*/ 447402 w 570831"/>
                <a:gd name="connsiteY23" fmla="*/ 347803 h 57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0831" h="570831">
                  <a:moveTo>
                    <a:pt x="285416" y="0"/>
                  </a:moveTo>
                  <a:cubicBezTo>
                    <a:pt x="128040" y="0"/>
                    <a:pt x="0" y="128040"/>
                    <a:pt x="0" y="285416"/>
                  </a:cubicBezTo>
                  <a:cubicBezTo>
                    <a:pt x="0" y="442791"/>
                    <a:pt x="128040" y="570831"/>
                    <a:pt x="285416" y="570831"/>
                  </a:cubicBezTo>
                  <a:cubicBezTo>
                    <a:pt x="442791" y="570831"/>
                    <a:pt x="570831" y="442791"/>
                    <a:pt x="570831" y="285416"/>
                  </a:cubicBezTo>
                  <a:cubicBezTo>
                    <a:pt x="570831" y="128040"/>
                    <a:pt x="442791" y="0"/>
                    <a:pt x="285416" y="0"/>
                  </a:cubicBezTo>
                  <a:close/>
                  <a:moveTo>
                    <a:pt x="380554" y="190277"/>
                  </a:moveTo>
                  <a:cubicBezTo>
                    <a:pt x="393665" y="190277"/>
                    <a:pt x="404338" y="200950"/>
                    <a:pt x="404338" y="214062"/>
                  </a:cubicBezTo>
                  <a:cubicBezTo>
                    <a:pt x="404338" y="227173"/>
                    <a:pt x="393665" y="237846"/>
                    <a:pt x="380554" y="237846"/>
                  </a:cubicBezTo>
                  <a:cubicBezTo>
                    <a:pt x="367442" y="237846"/>
                    <a:pt x="356769" y="227173"/>
                    <a:pt x="356769" y="214062"/>
                  </a:cubicBezTo>
                  <a:cubicBezTo>
                    <a:pt x="356769" y="200950"/>
                    <a:pt x="367442" y="190277"/>
                    <a:pt x="380554" y="190277"/>
                  </a:cubicBezTo>
                  <a:close/>
                  <a:moveTo>
                    <a:pt x="190277" y="190277"/>
                  </a:moveTo>
                  <a:cubicBezTo>
                    <a:pt x="203389" y="190277"/>
                    <a:pt x="214062" y="200950"/>
                    <a:pt x="214062" y="214062"/>
                  </a:cubicBezTo>
                  <a:cubicBezTo>
                    <a:pt x="214062" y="227173"/>
                    <a:pt x="203389" y="237846"/>
                    <a:pt x="190277" y="237846"/>
                  </a:cubicBezTo>
                  <a:cubicBezTo>
                    <a:pt x="177166" y="237846"/>
                    <a:pt x="166493" y="227173"/>
                    <a:pt x="166493" y="214062"/>
                  </a:cubicBezTo>
                  <a:cubicBezTo>
                    <a:pt x="166493" y="200950"/>
                    <a:pt x="177165" y="190277"/>
                    <a:pt x="190277" y="190277"/>
                  </a:cubicBezTo>
                  <a:close/>
                  <a:moveTo>
                    <a:pt x="447402" y="347803"/>
                  </a:moveTo>
                  <a:cubicBezTo>
                    <a:pt x="429528" y="423106"/>
                    <a:pt x="362913" y="475693"/>
                    <a:pt x="285416" y="475693"/>
                  </a:cubicBezTo>
                  <a:cubicBezTo>
                    <a:pt x="207825" y="475693"/>
                    <a:pt x="141186" y="423025"/>
                    <a:pt x="123371" y="347607"/>
                  </a:cubicBezTo>
                  <a:cubicBezTo>
                    <a:pt x="121861" y="341220"/>
                    <a:pt x="125821" y="334809"/>
                    <a:pt x="132221" y="333300"/>
                  </a:cubicBezTo>
                  <a:cubicBezTo>
                    <a:pt x="138563" y="331848"/>
                    <a:pt x="145008" y="335739"/>
                    <a:pt x="146529" y="342150"/>
                  </a:cubicBezTo>
                  <a:cubicBezTo>
                    <a:pt x="161789" y="406767"/>
                    <a:pt x="218905" y="451910"/>
                    <a:pt x="285416" y="451910"/>
                  </a:cubicBezTo>
                  <a:cubicBezTo>
                    <a:pt x="351845" y="451910"/>
                    <a:pt x="408938" y="406838"/>
                    <a:pt x="424268" y="342300"/>
                  </a:cubicBezTo>
                  <a:cubicBezTo>
                    <a:pt x="425778" y="335913"/>
                    <a:pt x="432143" y="331940"/>
                    <a:pt x="438588" y="333486"/>
                  </a:cubicBezTo>
                  <a:cubicBezTo>
                    <a:pt x="444975" y="334994"/>
                    <a:pt x="448923" y="341405"/>
                    <a:pt x="447402" y="347803"/>
                  </a:cubicBezTo>
                  <a:close/>
                </a:path>
              </a:pathLst>
            </a:custGeom>
            <a:solidFill>
              <a:schemeClr val="accent3"/>
            </a:solidFill>
            <a:ln w="1098" cap="flat">
              <a:noFill/>
              <a:prstDash val="solid"/>
              <a:miter/>
            </a:ln>
          </p:spPr>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12">
                <a:defRPr/>
              </a:pPr>
              <a:endParaRPr lang="es-MX" sz="2700">
                <a:solidFill>
                  <a:srgbClr val="231F20"/>
                </a:solidFill>
                <a:latin typeface="Arial" panose="020B0604020202020204"/>
              </a:endParaRPr>
            </a:p>
          </p:txBody>
        </p:sp>
      </p:grpSp>
      <p:grpSp>
        <p:nvGrpSpPr>
          <p:cNvPr id="5" name="Group 4">
            <a:extLst>
              <a:ext uri="{FF2B5EF4-FFF2-40B4-BE49-F238E27FC236}">
                <a16:creationId xmlns:a16="http://schemas.microsoft.com/office/drawing/2014/main" id="{7EFE85D4-469B-46F9-B188-353462F804D8}"/>
              </a:ext>
            </a:extLst>
          </p:cNvPr>
          <p:cNvGrpSpPr/>
          <p:nvPr/>
        </p:nvGrpSpPr>
        <p:grpSpPr>
          <a:xfrm>
            <a:off x="3236467" y="5094386"/>
            <a:ext cx="4444949" cy="2434614"/>
            <a:chOff x="2157644" y="3396257"/>
            <a:chExt cx="2963299" cy="1694505"/>
          </a:xfrm>
        </p:grpSpPr>
        <p:sp>
          <p:nvSpPr>
            <p:cNvPr id="33" name="Oval 23">
              <a:extLst>
                <a:ext uri="{FF2B5EF4-FFF2-40B4-BE49-F238E27FC236}">
                  <a16:creationId xmlns:a16="http://schemas.microsoft.com/office/drawing/2014/main" id="{9BF3F701-70DF-B34A-B6B6-D6FF0C5BC2AC}"/>
                </a:ext>
              </a:extLst>
            </p:cNvPr>
            <p:cNvSpPr>
              <a:spLocks/>
            </p:cNvSpPr>
            <p:nvPr/>
          </p:nvSpPr>
          <p:spPr bwMode="auto">
            <a:xfrm rot="10800000">
              <a:off x="4893475" y="3396257"/>
              <a:ext cx="227468" cy="227459"/>
            </a:xfrm>
            <a:prstGeom prst="ellipse">
              <a:avLst/>
            </a:pr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53" name="AutoShape 32">
              <a:extLst>
                <a:ext uri="{FF2B5EF4-FFF2-40B4-BE49-F238E27FC236}">
                  <a16:creationId xmlns:a16="http://schemas.microsoft.com/office/drawing/2014/main" id="{8B4B943F-8A2C-1849-BC58-9BD6DFB3235F}"/>
                </a:ext>
              </a:extLst>
            </p:cNvPr>
            <p:cNvSpPr>
              <a:spLocks/>
            </p:cNvSpPr>
            <p:nvPr/>
          </p:nvSpPr>
          <p:spPr bwMode="auto">
            <a:xfrm rot="10800000">
              <a:off x="3835280" y="3715558"/>
              <a:ext cx="1191871" cy="1203355"/>
            </a:xfrm>
            <a:custGeom>
              <a:avLst/>
              <a:gdLst>
                <a:gd name="T0" fmla="+- 0 10800 792"/>
                <a:gd name="T1" fmla="*/ T0 w 20016"/>
                <a:gd name="T2" fmla="+- 0 10781 17"/>
                <a:gd name="T3" fmla="*/ 10781 h 21529"/>
                <a:gd name="T4" fmla="+- 0 10800 792"/>
                <a:gd name="T5" fmla="*/ T4 w 20016"/>
                <a:gd name="T6" fmla="+- 0 10781 17"/>
                <a:gd name="T7" fmla="*/ 10781 h 21529"/>
                <a:gd name="T8" fmla="+- 0 10800 792"/>
                <a:gd name="T9" fmla="*/ T8 w 20016"/>
                <a:gd name="T10" fmla="+- 0 10781 17"/>
                <a:gd name="T11" fmla="*/ 10781 h 21529"/>
                <a:gd name="T12" fmla="+- 0 10800 792"/>
                <a:gd name="T13" fmla="*/ T12 w 20016"/>
                <a:gd name="T14" fmla="+- 0 10781 17"/>
                <a:gd name="T15" fmla="*/ 10781 h 21529"/>
              </a:gdLst>
              <a:ahLst/>
              <a:cxnLst>
                <a:cxn ang="0">
                  <a:pos x="T1" y="T3"/>
                </a:cxn>
                <a:cxn ang="0">
                  <a:pos x="T5" y="T7"/>
                </a:cxn>
                <a:cxn ang="0">
                  <a:pos x="T9" y="T11"/>
                </a:cxn>
                <a:cxn ang="0">
                  <a:pos x="T13" y="T15"/>
                </a:cxn>
              </a:cxnLst>
              <a:rect l="0" t="0" r="r" b="b"/>
              <a:pathLst>
                <a:path w="20016" h="21529">
                  <a:moveTo>
                    <a:pt x="10331" y="5"/>
                  </a:moveTo>
                  <a:cubicBezTo>
                    <a:pt x="9667" y="-17"/>
                    <a:pt x="8989" y="33"/>
                    <a:pt x="8308" y="158"/>
                  </a:cubicBezTo>
                  <a:cubicBezTo>
                    <a:pt x="2862" y="1158"/>
                    <a:pt x="-792" y="6675"/>
                    <a:pt x="147" y="12476"/>
                  </a:cubicBezTo>
                  <a:cubicBezTo>
                    <a:pt x="538" y="14890"/>
                    <a:pt x="1668" y="16959"/>
                    <a:pt x="3240" y="18497"/>
                  </a:cubicBezTo>
                  <a:lnTo>
                    <a:pt x="2807" y="21529"/>
                  </a:lnTo>
                  <a:lnTo>
                    <a:pt x="5343" y="20080"/>
                  </a:lnTo>
                  <a:cubicBezTo>
                    <a:pt x="7229" y="21143"/>
                    <a:pt x="9442" y="21583"/>
                    <a:pt x="11708" y="21167"/>
                  </a:cubicBezTo>
                  <a:cubicBezTo>
                    <a:pt x="17154" y="20166"/>
                    <a:pt x="20808" y="14650"/>
                    <a:pt x="19869" y="8848"/>
                  </a:cubicBezTo>
                  <a:cubicBezTo>
                    <a:pt x="19399" y="5947"/>
                    <a:pt x="17869" y="3527"/>
                    <a:pt x="15777" y="1954"/>
                  </a:cubicBezTo>
                  <a:cubicBezTo>
                    <a:pt x="14207" y="774"/>
                    <a:pt x="12325" y="71"/>
                    <a:pt x="10331" y="5"/>
                  </a:cubicBezTo>
                  <a:close/>
                  <a:moveTo>
                    <a:pt x="10255" y="2519"/>
                  </a:moveTo>
                  <a:cubicBezTo>
                    <a:pt x="13809" y="2636"/>
                    <a:pt x="16915" y="5399"/>
                    <a:pt x="17543" y="9278"/>
                  </a:cubicBezTo>
                  <a:cubicBezTo>
                    <a:pt x="18260" y="13710"/>
                    <a:pt x="15469" y="17924"/>
                    <a:pt x="11308" y="18689"/>
                  </a:cubicBezTo>
                  <a:cubicBezTo>
                    <a:pt x="7147" y="19453"/>
                    <a:pt x="3191" y="16479"/>
                    <a:pt x="2473" y="12047"/>
                  </a:cubicBezTo>
                  <a:cubicBezTo>
                    <a:pt x="1756" y="7614"/>
                    <a:pt x="4547" y="3400"/>
                    <a:pt x="8708" y="2636"/>
                  </a:cubicBezTo>
                  <a:cubicBezTo>
                    <a:pt x="9228" y="2540"/>
                    <a:pt x="9747" y="2502"/>
                    <a:pt x="10255" y="2519"/>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96" name="Rectangle 95">
              <a:extLst>
                <a:ext uri="{FF2B5EF4-FFF2-40B4-BE49-F238E27FC236}">
                  <a16:creationId xmlns:a16="http://schemas.microsoft.com/office/drawing/2014/main" id="{4DAE2EE1-3208-9A4D-B7D6-251A7A2E4545}"/>
                </a:ext>
              </a:extLst>
            </p:cNvPr>
            <p:cNvSpPr/>
            <p:nvPr/>
          </p:nvSpPr>
          <p:spPr>
            <a:xfrm>
              <a:off x="2157644" y="4705176"/>
              <a:ext cx="1940596" cy="385586"/>
            </a:xfrm>
            <a:prstGeom prst="rect">
              <a:avLst/>
            </a:prstGeom>
          </p:spPr>
          <p:txBody>
            <a:bodyPr wrap="square">
              <a:spAutoFit/>
            </a:bodyPr>
            <a:lstStyle/>
            <a:p>
              <a:pPr algn="ctr" defTabSz="1371612">
                <a:defRPr/>
              </a:pPr>
              <a:r>
                <a:rPr lang="en-US" sz="3000" dirty="0">
                  <a:solidFill>
                    <a:srgbClr val="231F20"/>
                  </a:solidFill>
                  <a:latin typeface="Arial" panose="020B0604020202020204"/>
                  <a:ea typeface="Roboto Medium" panose="02000000000000000000" pitchFamily="2" charset="0"/>
                  <a:cs typeface="Poppins" pitchFamily="2" charset="77"/>
                </a:rPr>
                <a:t>Security</a:t>
              </a:r>
            </a:p>
          </p:txBody>
        </p:sp>
        <p:sp>
          <p:nvSpPr>
            <p:cNvPr id="40" name="Gráfico 75">
              <a:extLst>
                <a:ext uri="{FF2B5EF4-FFF2-40B4-BE49-F238E27FC236}">
                  <a16:creationId xmlns:a16="http://schemas.microsoft.com/office/drawing/2014/main" id="{3B1BA2E7-97CE-E747-872B-92B877F3908A}"/>
                </a:ext>
              </a:extLst>
            </p:cNvPr>
            <p:cNvSpPr/>
            <p:nvPr/>
          </p:nvSpPr>
          <p:spPr>
            <a:xfrm>
              <a:off x="4212354" y="3991235"/>
              <a:ext cx="427753" cy="570338"/>
            </a:xfrm>
            <a:custGeom>
              <a:avLst/>
              <a:gdLst>
                <a:gd name="connsiteX0" fmla="*/ 392108 w 427753"/>
                <a:gd name="connsiteY0" fmla="*/ 223792 h 570338"/>
                <a:gd name="connsiteX1" fmla="*/ 392108 w 427753"/>
                <a:gd name="connsiteY1" fmla="*/ 178231 h 570338"/>
                <a:gd name="connsiteX2" fmla="*/ 213877 w 427753"/>
                <a:gd name="connsiteY2" fmla="*/ 0 h 570338"/>
                <a:gd name="connsiteX3" fmla="*/ 35646 w 427753"/>
                <a:gd name="connsiteY3" fmla="*/ 178231 h 570338"/>
                <a:gd name="connsiteX4" fmla="*/ 35646 w 427753"/>
                <a:gd name="connsiteY4" fmla="*/ 223792 h 570338"/>
                <a:gd name="connsiteX5" fmla="*/ 0 w 427753"/>
                <a:gd name="connsiteY5" fmla="*/ 285170 h 570338"/>
                <a:gd name="connsiteX6" fmla="*/ 0 w 427753"/>
                <a:gd name="connsiteY6" fmla="*/ 499047 h 570338"/>
                <a:gd name="connsiteX7" fmla="*/ 71292 w 427753"/>
                <a:gd name="connsiteY7" fmla="*/ 570339 h 570338"/>
                <a:gd name="connsiteX8" fmla="*/ 356462 w 427753"/>
                <a:gd name="connsiteY8" fmla="*/ 570339 h 570338"/>
                <a:gd name="connsiteX9" fmla="*/ 427754 w 427753"/>
                <a:gd name="connsiteY9" fmla="*/ 499047 h 570338"/>
                <a:gd name="connsiteX10" fmla="*/ 427754 w 427753"/>
                <a:gd name="connsiteY10" fmla="*/ 285170 h 570338"/>
                <a:gd name="connsiteX11" fmla="*/ 392108 w 427753"/>
                <a:gd name="connsiteY11" fmla="*/ 223792 h 570338"/>
                <a:gd name="connsiteX12" fmla="*/ 213877 w 427753"/>
                <a:gd name="connsiteY12" fmla="*/ 71292 h 570338"/>
                <a:gd name="connsiteX13" fmla="*/ 320816 w 427753"/>
                <a:gd name="connsiteY13" fmla="*/ 178231 h 570338"/>
                <a:gd name="connsiteX14" fmla="*/ 320816 w 427753"/>
                <a:gd name="connsiteY14" fmla="*/ 213877 h 570338"/>
                <a:gd name="connsiteX15" fmla="*/ 106938 w 427753"/>
                <a:gd name="connsiteY15" fmla="*/ 213877 h 570338"/>
                <a:gd name="connsiteX16" fmla="*/ 106938 w 427753"/>
                <a:gd name="connsiteY16" fmla="*/ 178231 h 570338"/>
                <a:gd name="connsiteX17" fmla="*/ 213877 w 427753"/>
                <a:gd name="connsiteY17" fmla="*/ 71292 h 570338"/>
                <a:gd name="connsiteX18" fmla="*/ 249523 w 427753"/>
                <a:gd name="connsiteY18" fmla="*/ 413878 h 570338"/>
                <a:gd name="connsiteX19" fmla="*/ 249523 w 427753"/>
                <a:gd name="connsiteY19" fmla="*/ 463401 h 570338"/>
                <a:gd name="connsiteX20" fmla="*/ 178231 w 427753"/>
                <a:gd name="connsiteY20" fmla="*/ 463401 h 570338"/>
                <a:gd name="connsiteX21" fmla="*/ 178231 w 427753"/>
                <a:gd name="connsiteY21" fmla="*/ 413878 h 570338"/>
                <a:gd name="connsiteX22" fmla="*/ 160408 w 427753"/>
                <a:gd name="connsiteY22" fmla="*/ 374285 h 570338"/>
                <a:gd name="connsiteX23" fmla="*/ 213877 w 427753"/>
                <a:gd name="connsiteY23" fmla="*/ 320816 h 570338"/>
                <a:gd name="connsiteX24" fmla="*/ 267346 w 427753"/>
                <a:gd name="connsiteY24" fmla="*/ 374285 h 570338"/>
                <a:gd name="connsiteX25" fmla="*/ 249523 w 427753"/>
                <a:gd name="connsiteY25" fmla="*/ 413878 h 57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7753" h="570338">
                  <a:moveTo>
                    <a:pt x="392108" y="223792"/>
                  </a:moveTo>
                  <a:lnTo>
                    <a:pt x="392108" y="178231"/>
                  </a:lnTo>
                  <a:cubicBezTo>
                    <a:pt x="392108" y="79961"/>
                    <a:pt x="312147" y="0"/>
                    <a:pt x="213877" y="0"/>
                  </a:cubicBezTo>
                  <a:cubicBezTo>
                    <a:pt x="115607" y="0"/>
                    <a:pt x="35646" y="79961"/>
                    <a:pt x="35646" y="178231"/>
                  </a:cubicBezTo>
                  <a:lnTo>
                    <a:pt x="35646" y="223792"/>
                  </a:lnTo>
                  <a:cubicBezTo>
                    <a:pt x="14440" y="236157"/>
                    <a:pt x="0" y="258895"/>
                    <a:pt x="0" y="285170"/>
                  </a:cubicBezTo>
                  <a:lnTo>
                    <a:pt x="0" y="499047"/>
                  </a:lnTo>
                  <a:cubicBezTo>
                    <a:pt x="0" y="538366"/>
                    <a:pt x="31973" y="570339"/>
                    <a:pt x="71292" y="570339"/>
                  </a:cubicBezTo>
                  <a:lnTo>
                    <a:pt x="356462" y="570339"/>
                  </a:lnTo>
                  <a:cubicBezTo>
                    <a:pt x="395781" y="570339"/>
                    <a:pt x="427754" y="538366"/>
                    <a:pt x="427754" y="499047"/>
                  </a:cubicBezTo>
                  <a:lnTo>
                    <a:pt x="427754" y="285170"/>
                  </a:lnTo>
                  <a:cubicBezTo>
                    <a:pt x="427754" y="258894"/>
                    <a:pt x="413314" y="236156"/>
                    <a:pt x="392108" y="223792"/>
                  </a:cubicBezTo>
                  <a:close/>
                  <a:moveTo>
                    <a:pt x="213877" y="71292"/>
                  </a:moveTo>
                  <a:cubicBezTo>
                    <a:pt x="272846" y="71292"/>
                    <a:pt x="320816" y="119261"/>
                    <a:pt x="320816" y="178231"/>
                  </a:cubicBezTo>
                  <a:lnTo>
                    <a:pt x="320816" y="213877"/>
                  </a:lnTo>
                  <a:lnTo>
                    <a:pt x="106938" y="213877"/>
                  </a:lnTo>
                  <a:lnTo>
                    <a:pt x="106938" y="178231"/>
                  </a:lnTo>
                  <a:cubicBezTo>
                    <a:pt x="106938" y="119262"/>
                    <a:pt x="154908" y="71292"/>
                    <a:pt x="213877" y="71292"/>
                  </a:cubicBezTo>
                  <a:close/>
                  <a:moveTo>
                    <a:pt x="249523" y="413878"/>
                  </a:moveTo>
                  <a:lnTo>
                    <a:pt x="249523" y="463401"/>
                  </a:lnTo>
                  <a:lnTo>
                    <a:pt x="178231" y="463401"/>
                  </a:lnTo>
                  <a:lnTo>
                    <a:pt x="178231" y="413878"/>
                  </a:lnTo>
                  <a:cubicBezTo>
                    <a:pt x="167365" y="404092"/>
                    <a:pt x="160408" y="390059"/>
                    <a:pt x="160408" y="374285"/>
                  </a:cubicBezTo>
                  <a:cubicBezTo>
                    <a:pt x="160408" y="344754"/>
                    <a:pt x="184346" y="320816"/>
                    <a:pt x="213877" y="320816"/>
                  </a:cubicBezTo>
                  <a:cubicBezTo>
                    <a:pt x="243407" y="320816"/>
                    <a:pt x="267346" y="344754"/>
                    <a:pt x="267346" y="374285"/>
                  </a:cubicBezTo>
                  <a:cubicBezTo>
                    <a:pt x="267346" y="390059"/>
                    <a:pt x="260389" y="404092"/>
                    <a:pt x="249523" y="413878"/>
                  </a:cubicBezTo>
                  <a:close/>
                </a:path>
              </a:pathLst>
            </a:custGeom>
            <a:solidFill>
              <a:schemeClr val="accent2"/>
            </a:solidFill>
            <a:ln w="1089" cap="flat">
              <a:noFill/>
              <a:prstDash val="solid"/>
              <a:miter/>
            </a:ln>
          </p:spPr>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12">
                <a:defRPr/>
              </a:pPr>
              <a:endParaRPr lang="es-MX" sz="2700">
                <a:solidFill>
                  <a:srgbClr val="231F20"/>
                </a:solidFill>
                <a:latin typeface="Arial" panose="020B0604020202020204"/>
              </a:endParaRPr>
            </a:p>
          </p:txBody>
        </p:sp>
      </p:grpSp>
      <p:grpSp>
        <p:nvGrpSpPr>
          <p:cNvPr id="8" name="Group 7">
            <a:extLst>
              <a:ext uri="{FF2B5EF4-FFF2-40B4-BE49-F238E27FC236}">
                <a16:creationId xmlns:a16="http://schemas.microsoft.com/office/drawing/2014/main" id="{547D84D5-CB95-4616-87A7-BE13CAAC2D72}"/>
              </a:ext>
            </a:extLst>
          </p:cNvPr>
          <p:cNvGrpSpPr/>
          <p:nvPr/>
        </p:nvGrpSpPr>
        <p:grpSpPr>
          <a:xfrm>
            <a:off x="11620081" y="3459212"/>
            <a:ext cx="5611019" cy="1787852"/>
            <a:chOff x="7746720" y="2306140"/>
            <a:chExt cx="3740679" cy="1191901"/>
          </a:xfrm>
        </p:grpSpPr>
        <p:sp>
          <p:nvSpPr>
            <p:cNvPr id="48" name="Oval 27">
              <a:extLst>
                <a:ext uri="{FF2B5EF4-FFF2-40B4-BE49-F238E27FC236}">
                  <a16:creationId xmlns:a16="http://schemas.microsoft.com/office/drawing/2014/main" id="{176A5891-B963-8A49-B230-CE216BDCF44B}"/>
                </a:ext>
              </a:extLst>
            </p:cNvPr>
            <p:cNvSpPr>
              <a:spLocks/>
            </p:cNvSpPr>
            <p:nvPr/>
          </p:nvSpPr>
          <p:spPr bwMode="auto">
            <a:xfrm rot="10800000">
              <a:off x="7746720" y="2473434"/>
              <a:ext cx="227468" cy="227459"/>
            </a:xfrm>
            <a:prstGeom prst="ellipse">
              <a:avLst/>
            </a:pr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55" name="AutoShape 34">
              <a:extLst>
                <a:ext uri="{FF2B5EF4-FFF2-40B4-BE49-F238E27FC236}">
                  <a16:creationId xmlns:a16="http://schemas.microsoft.com/office/drawing/2014/main" id="{BEAB2B84-5E46-A94E-9A87-2635C609E1FE}"/>
                </a:ext>
              </a:extLst>
            </p:cNvPr>
            <p:cNvSpPr>
              <a:spLocks/>
            </p:cNvSpPr>
            <p:nvPr/>
          </p:nvSpPr>
          <p:spPr bwMode="auto">
            <a:xfrm rot="10800000">
              <a:off x="8097321" y="2306140"/>
              <a:ext cx="1301249" cy="1191901"/>
            </a:xfrm>
            <a:custGeom>
              <a:avLst/>
              <a:gdLst>
                <a:gd name="T0" fmla="+- 0 10943 286"/>
                <a:gd name="T1" fmla="*/ T0 w 21314"/>
                <a:gd name="T2" fmla="+- 0 10114 50"/>
                <a:gd name="T3" fmla="*/ 10114 h 20129"/>
                <a:gd name="T4" fmla="+- 0 10943 286"/>
                <a:gd name="T5" fmla="*/ T4 w 21314"/>
                <a:gd name="T6" fmla="+- 0 10114 50"/>
                <a:gd name="T7" fmla="*/ 10114 h 20129"/>
                <a:gd name="T8" fmla="+- 0 10943 286"/>
                <a:gd name="T9" fmla="*/ T8 w 21314"/>
                <a:gd name="T10" fmla="+- 0 10114 50"/>
                <a:gd name="T11" fmla="*/ 10114 h 20129"/>
                <a:gd name="T12" fmla="+- 0 10943 286"/>
                <a:gd name="T13" fmla="*/ T12 w 21314"/>
                <a:gd name="T14" fmla="+- 0 10114 50"/>
                <a:gd name="T15" fmla="*/ 10114 h 20129"/>
              </a:gdLst>
              <a:ahLst/>
              <a:cxnLst>
                <a:cxn ang="0">
                  <a:pos x="T1" y="T3"/>
                </a:cxn>
                <a:cxn ang="0">
                  <a:pos x="T5" y="T7"/>
                </a:cxn>
                <a:cxn ang="0">
                  <a:pos x="T9" y="T11"/>
                </a:cxn>
                <a:cxn ang="0">
                  <a:pos x="T13" y="T15"/>
                </a:cxn>
              </a:cxnLst>
              <a:rect l="0" t="0" r="r" b="b"/>
              <a:pathLst>
                <a:path w="21314" h="20129">
                  <a:moveTo>
                    <a:pt x="10091" y="6"/>
                  </a:moveTo>
                  <a:cubicBezTo>
                    <a:pt x="8517" y="-50"/>
                    <a:pt x="6911" y="286"/>
                    <a:pt x="5404" y="1062"/>
                  </a:cubicBezTo>
                  <a:cubicBezTo>
                    <a:pt x="2992" y="2303"/>
                    <a:pt x="1297" y="4433"/>
                    <a:pt x="505" y="6876"/>
                  </a:cubicBezTo>
                  <a:cubicBezTo>
                    <a:pt x="-286" y="9319"/>
                    <a:pt x="-175" y="12074"/>
                    <a:pt x="1029" y="14560"/>
                  </a:cubicBezTo>
                  <a:cubicBezTo>
                    <a:pt x="3436" y="19532"/>
                    <a:pt x="9302" y="21550"/>
                    <a:pt x="14124" y="19068"/>
                  </a:cubicBezTo>
                  <a:cubicBezTo>
                    <a:pt x="16130" y="18035"/>
                    <a:pt x="17628" y="16381"/>
                    <a:pt x="18535" y="14450"/>
                  </a:cubicBezTo>
                  <a:lnTo>
                    <a:pt x="21314" y="14041"/>
                  </a:lnTo>
                  <a:lnTo>
                    <a:pt x="19331" y="11997"/>
                  </a:lnTo>
                  <a:cubicBezTo>
                    <a:pt x="19733" y="9891"/>
                    <a:pt x="19498" y="7641"/>
                    <a:pt x="18496" y="5572"/>
                  </a:cubicBezTo>
                  <a:cubicBezTo>
                    <a:pt x="16841" y="2154"/>
                    <a:pt x="13551" y="130"/>
                    <a:pt x="10091" y="6"/>
                  </a:cubicBezTo>
                  <a:close/>
                  <a:moveTo>
                    <a:pt x="10013" y="2379"/>
                  </a:moveTo>
                  <a:cubicBezTo>
                    <a:pt x="12656" y="2473"/>
                    <a:pt x="15171" y="4020"/>
                    <a:pt x="16435" y="6631"/>
                  </a:cubicBezTo>
                  <a:cubicBezTo>
                    <a:pt x="18275" y="10430"/>
                    <a:pt x="16778" y="15046"/>
                    <a:pt x="13094" y="16943"/>
                  </a:cubicBezTo>
                  <a:cubicBezTo>
                    <a:pt x="9409" y="18840"/>
                    <a:pt x="4929" y="17297"/>
                    <a:pt x="3089" y="13498"/>
                  </a:cubicBezTo>
                  <a:cubicBezTo>
                    <a:pt x="1250" y="9699"/>
                    <a:pt x="2746" y="5083"/>
                    <a:pt x="6431" y="3186"/>
                  </a:cubicBezTo>
                  <a:cubicBezTo>
                    <a:pt x="7582" y="2594"/>
                    <a:pt x="8811" y="2336"/>
                    <a:pt x="10013" y="2379"/>
                  </a:cubicBez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84" name="Rectangle 83">
              <a:extLst>
                <a:ext uri="{FF2B5EF4-FFF2-40B4-BE49-F238E27FC236}">
                  <a16:creationId xmlns:a16="http://schemas.microsoft.com/office/drawing/2014/main" id="{011FE2D9-9460-7849-98F4-376F76565D0D}"/>
                </a:ext>
              </a:extLst>
            </p:cNvPr>
            <p:cNvSpPr/>
            <p:nvPr/>
          </p:nvSpPr>
          <p:spPr>
            <a:xfrm>
              <a:off x="9546803" y="2770044"/>
              <a:ext cx="1940596" cy="369332"/>
            </a:xfrm>
            <a:prstGeom prst="rect">
              <a:avLst/>
            </a:prstGeom>
          </p:spPr>
          <p:txBody>
            <a:bodyPr wrap="square">
              <a:spAutoFit/>
            </a:bodyPr>
            <a:lstStyle/>
            <a:p>
              <a:pPr defTabSz="1371612">
                <a:defRPr/>
              </a:pPr>
              <a:r>
                <a:rPr lang="en-US" sz="3000" dirty="0">
                  <a:solidFill>
                    <a:srgbClr val="231F20"/>
                  </a:solidFill>
                  <a:latin typeface="Arial" panose="020B0604020202020204"/>
                  <a:ea typeface="Roboto Medium" panose="02000000000000000000" pitchFamily="2" charset="0"/>
                  <a:cs typeface="Poppins" pitchFamily="2" charset="77"/>
                </a:rPr>
                <a:t>Profitability</a:t>
              </a:r>
            </a:p>
          </p:txBody>
        </p:sp>
        <p:pic>
          <p:nvPicPr>
            <p:cNvPr id="41" name="Gráfico 216">
              <a:extLst>
                <a:ext uri="{FF2B5EF4-FFF2-40B4-BE49-F238E27FC236}">
                  <a16:creationId xmlns:a16="http://schemas.microsoft.com/office/drawing/2014/main" id="{3A914292-DF7F-2C48-9980-2F78DB7485C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496625" y="2599755"/>
              <a:ext cx="570831" cy="570831"/>
            </a:xfrm>
            <a:prstGeom prst="rect">
              <a:avLst/>
            </a:prstGeom>
          </p:spPr>
        </p:pic>
      </p:grpSp>
      <p:grpSp>
        <p:nvGrpSpPr>
          <p:cNvPr id="7" name="Group 6">
            <a:extLst>
              <a:ext uri="{FF2B5EF4-FFF2-40B4-BE49-F238E27FC236}">
                <a16:creationId xmlns:a16="http://schemas.microsoft.com/office/drawing/2014/main" id="{666ECF62-7AE8-4EFF-B718-42A8FA623DD7}"/>
              </a:ext>
            </a:extLst>
          </p:cNvPr>
          <p:cNvGrpSpPr/>
          <p:nvPr/>
        </p:nvGrpSpPr>
        <p:grpSpPr>
          <a:xfrm>
            <a:off x="10610440" y="5094385"/>
            <a:ext cx="4849193" cy="3494374"/>
            <a:chOff x="7073625" y="3396257"/>
            <a:chExt cx="3232795" cy="2329583"/>
          </a:xfrm>
        </p:grpSpPr>
        <p:sp>
          <p:nvSpPr>
            <p:cNvPr id="31" name="Oval 21">
              <a:extLst>
                <a:ext uri="{FF2B5EF4-FFF2-40B4-BE49-F238E27FC236}">
                  <a16:creationId xmlns:a16="http://schemas.microsoft.com/office/drawing/2014/main" id="{8D428190-EA40-EB4B-9388-EDAB943D1FFC}"/>
                </a:ext>
              </a:extLst>
            </p:cNvPr>
            <p:cNvSpPr>
              <a:spLocks/>
            </p:cNvSpPr>
            <p:nvPr/>
          </p:nvSpPr>
          <p:spPr bwMode="auto">
            <a:xfrm rot="10800000">
              <a:off x="7073625" y="3396257"/>
              <a:ext cx="227468" cy="227459"/>
            </a:xfrm>
            <a:prstGeom prst="ellipse">
              <a:avLst/>
            </a:pr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54" name="AutoShape 33">
              <a:extLst>
                <a:ext uri="{FF2B5EF4-FFF2-40B4-BE49-F238E27FC236}">
                  <a16:creationId xmlns:a16="http://schemas.microsoft.com/office/drawing/2014/main" id="{9FE9D09F-346A-164A-86AA-0F02B0D02367}"/>
                </a:ext>
              </a:extLst>
            </p:cNvPr>
            <p:cNvSpPr>
              <a:spLocks/>
            </p:cNvSpPr>
            <p:nvPr/>
          </p:nvSpPr>
          <p:spPr bwMode="auto">
            <a:xfrm rot="10800000">
              <a:off x="7177660" y="3713524"/>
              <a:ext cx="1191821" cy="1191706"/>
            </a:xfrm>
            <a:custGeom>
              <a:avLst/>
              <a:gdLst>
                <a:gd name="T0" fmla="+- 0 10800 687"/>
                <a:gd name="T1" fmla="*/ T0 w 20226"/>
                <a:gd name="T2" fmla="+- 0 10727 93"/>
                <a:gd name="T3" fmla="*/ 10727 h 21268"/>
                <a:gd name="T4" fmla="+- 0 10800 687"/>
                <a:gd name="T5" fmla="*/ T4 w 20226"/>
                <a:gd name="T6" fmla="+- 0 10727 93"/>
                <a:gd name="T7" fmla="*/ 10727 h 21268"/>
                <a:gd name="T8" fmla="+- 0 10800 687"/>
                <a:gd name="T9" fmla="*/ T8 w 20226"/>
                <a:gd name="T10" fmla="+- 0 10727 93"/>
                <a:gd name="T11" fmla="*/ 10727 h 21268"/>
                <a:gd name="T12" fmla="+- 0 10800 687"/>
                <a:gd name="T13" fmla="*/ T12 w 20226"/>
                <a:gd name="T14" fmla="+- 0 10727 93"/>
                <a:gd name="T15" fmla="*/ 10727 h 21268"/>
              </a:gdLst>
              <a:ahLst/>
              <a:cxnLst>
                <a:cxn ang="0">
                  <a:pos x="T1" y="T3"/>
                </a:cxn>
                <a:cxn ang="0">
                  <a:pos x="T5" y="T7"/>
                </a:cxn>
                <a:cxn ang="0">
                  <a:pos x="T9" y="T11"/>
                </a:cxn>
                <a:cxn ang="0">
                  <a:pos x="T13" y="T15"/>
                </a:cxn>
              </a:cxnLst>
              <a:rect l="0" t="0" r="r" b="b"/>
              <a:pathLst>
                <a:path w="20226" h="21268">
                  <a:moveTo>
                    <a:pt x="10512" y="9"/>
                  </a:moveTo>
                  <a:cubicBezTo>
                    <a:pt x="8123" y="-93"/>
                    <a:pt x="5858" y="702"/>
                    <a:pt x="4046" y="2130"/>
                  </a:cubicBezTo>
                  <a:cubicBezTo>
                    <a:pt x="1976" y="3763"/>
                    <a:pt x="497" y="6225"/>
                    <a:pt x="103" y="9132"/>
                  </a:cubicBezTo>
                  <a:cubicBezTo>
                    <a:pt x="-687" y="14945"/>
                    <a:pt x="3158" y="20331"/>
                    <a:pt x="8687" y="21162"/>
                  </a:cubicBezTo>
                  <a:cubicBezTo>
                    <a:pt x="10987" y="21507"/>
                    <a:pt x="13209" y="21001"/>
                    <a:pt x="15085" y="19883"/>
                  </a:cubicBezTo>
                  <a:lnTo>
                    <a:pt x="17685" y="21250"/>
                  </a:lnTo>
                  <a:lnTo>
                    <a:pt x="17163" y="18244"/>
                  </a:lnTo>
                  <a:cubicBezTo>
                    <a:pt x="18709" y="16662"/>
                    <a:pt x="19795" y="14560"/>
                    <a:pt x="20123" y="12142"/>
                  </a:cubicBezTo>
                  <a:cubicBezTo>
                    <a:pt x="20913" y="6328"/>
                    <a:pt x="17071" y="939"/>
                    <a:pt x="11543" y="108"/>
                  </a:cubicBezTo>
                  <a:cubicBezTo>
                    <a:pt x="11197" y="56"/>
                    <a:pt x="10853" y="24"/>
                    <a:pt x="10512" y="9"/>
                  </a:cubicBezTo>
                  <a:close/>
                  <a:moveTo>
                    <a:pt x="10418" y="2516"/>
                  </a:moveTo>
                  <a:cubicBezTo>
                    <a:pt x="10679" y="2527"/>
                    <a:pt x="10942" y="2555"/>
                    <a:pt x="11206" y="2594"/>
                  </a:cubicBezTo>
                  <a:cubicBezTo>
                    <a:pt x="15430" y="3229"/>
                    <a:pt x="18366" y="7342"/>
                    <a:pt x="17763" y="11784"/>
                  </a:cubicBezTo>
                  <a:cubicBezTo>
                    <a:pt x="17159" y="16226"/>
                    <a:pt x="13244" y="19313"/>
                    <a:pt x="9020" y="18679"/>
                  </a:cubicBezTo>
                  <a:cubicBezTo>
                    <a:pt x="4796" y="18045"/>
                    <a:pt x="1863" y="13928"/>
                    <a:pt x="2467" y="9486"/>
                  </a:cubicBezTo>
                  <a:cubicBezTo>
                    <a:pt x="3032" y="5321"/>
                    <a:pt x="6505" y="2349"/>
                    <a:pt x="10418" y="2516"/>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90" name="Rectangle 89">
              <a:extLst>
                <a:ext uri="{FF2B5EF4-FFF2-40B4-BE49-F238E27FC236}">
                  <a16:creationId xmlns:a16="http://schemas.microsoft.com/office/drawing/2014/main" id="{62C3178A-2469-1143-ADD9-C3124E5F9B23}"/>
                </a:ext>
              </a:extLst>
            </p:cNvPr>
            <p:cNvSpPr/>
            <p:nvPr/>
          </p:nvSpPr>
          <p:spPr>
            <a:xfrm>
              <a:off x="8365824" y="4633233"/>
              <a:ext cx="1940596" cy="1092607"/>
            </a:xfrm>
            <a:prstGeom prst="rect">
              <a:avLst/>
            </a:prstGeom>
          </p:spPr>
          <p:txBody>
            <a:bodyPr wrap="square">
              <a:spAutoFit/>
            </a:bodyPr>
            <a:lstStyle/>
            <a:p>
              <a:pPr defTabSz="1371612">
                <a:defRPr/>
              </a:pPr>
              <a:r>
                <a:rPr lang="en-US" sz="3000" dirty="0">
                  <a:solidFill>
                    <a:srgbClr val="231F20"/>
                  </a:solidFill>
                  <a:latin typeface="Arial" panose="020B0604020202020204"/>
                  <a:ea typeface="Roboto Medium" panose="02000000000000000000" pitchFamily="2" charset="0"/>
                  <a:cs typeface="Poppins" pitchFamily="2" charset="77"/>
                </a:rPr>
                <a:t>Customer</a:t>
              </a:r>
              <a:r>
                <a:rPr lang="en-US" sz="1350" dirty="0">
                  <a:solidFill>
                    <a:srgbClr val="FF1515"/>
                  </a:solidFill>
                  <a:latin typeface="Arial" panose="020B0604020202020204"/>
                  <a:ea typeface="Roboto Medium" panose="02000000000000000000" pitchFamily="2" charset="0"/>
                  <a:cs typeface="Poppins" pitchFamily="2" charset="77"/>
                </a:rPr>
                <a:t> </a:t>
              </a:r>
              <a:r>
                <a:rPr lang="en-US" sz="3000" dirty="0">
                  <a:solidFill>
                    <a:srgbClr val="231F20"/>
                  </a:solidFill>
                  <a:latin typeface="Arial" panose="020B0604020202020204"/>
                  <a:ea typeface="Roboto Medium" panose="02000000000000000000" pitchFamily="2" charset="0"/>
                  <a:cs typeface="Poppins" pitchFamily="2" charset="77"/>
                </a:rPr>
                <a:t>Satisfaction</a:t>
              </a:r>
            </a:p>
            <a:p>
              <a:pPr defTabSz="1371612">
                <a:defRPr/>
              </a:pPr>
              <a:endParaRPr lang="en-US" sz="4050" dirty="0">
                <a:solidFill>
                  <a:srgbClr val="FF1515"/>
                </a:solidFill>
                <a:latin typeface="Arial" panose="020B0604020202020204"/>
                <a:ea typeface="Roboto Medium" panose="02000000000000000000" pitchFamily="2" charset="0"/>
                <a:cs typeface="Poppins" pitchFamily="2" charset="77"/>
              </a:endParaRPr>
            </a:p>
          </p:txBody>
        </p:sp>
        <p:grpSp>
          <p:nvGrpSpPr>
            <p:cNvPr id="42" name="Gráfico 75">
              <a:extLst>
                <a:ext uri="{FF2B5EF4-FFF2-40B4-BE49-F238E27FC236}">
                  <a16:creationId xmlns:a16="http://schemas.microsoft.com/office/drawing/2014/main" id="{3B1BA2E7-97CE-E747-872B-92B877F3908A}"/>
                </a:ext>
              </a:extLst>
            </p:cNvPr>
            <p:cNvGrpSpPr/>
            <p:nvPr/>
          </p:nvGrpSpPr>
          <p:grpSpPr>
            <a:xfrm>
              <a:off x="7488154" y="4031820"/>
              <a:ext cx="570831" cy="570830"/>
              <a:chOff x="5171013" y="4089751"/>
              <a:chExt cx="570831" cy="570830"/>
            </a:xfrm>
            <a:solidFill>
              <a:schemeClr val="accent4"/>
            </a:solidFill>
          </p:grpSpPr>
          <p:sp>
            <p:nvSpPr>
              <p:cNvPr id="47" name="Forma libre 171">
                <a:extLst>
                  <a:ext uri="{FF2B5EF4-FFF2-40B4-BE49-F238E27FC236}">
                    <a16:creationId xmlns:a16="http://schemas.microsoft.com/office/drawing/2014/main" id="{11FD0079-8F63-F04E-96F0-8C3B77FFEAF9}"/>
                  </a:ext>
                </a:extLst>
              </p:cNvPr>
              <p:cNvSpPr/>
              <p:nvPr/>
            </p:nvSpPr>
            <p:spPr>
              <a:xfrm>
                <a:off x="5396967" y="4410843"/>
                <a:ext cx="118922" cy="118922"/>
              </a:xfrm>
              <a:custGeom>
                <a:avLst/>
                <a:gdLst>
                  <a:gd name="connsiteX0" fmla="*/ 118922 w 118922"/>
                  <a:gd name="connsiteY0" fmla="*/ 59461 h 118922"/>
                  <a:gd name="connsiteX1" fmla="*/ 59461 w 118922"/>
                  <a:gd name="connsiteY1" fmla="*/ 118922 h 118922"/>
                  <a:gd name="connsiteX2" fmla="*/ 0 w 118922"/>
                  <a:gd name="connsiteY2" fmla="*/ 59461 h 118922"/>
                  <a:gd name="connsiteX3" fmla="*/ 59461 w 118922"/>
                  <a:gd name="connsiteY3" fmla="*/ 0 h 118922"/>
                  <a:gd name="connsiteX4" fmla="*/ 118922 w 118922"/>
                  <a:gd name="connsiteY4" fmla="*/ 59461 h 118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22" h="118922">
                    <a:moveTo>
                      <a:pt x="118922" y="59461"/>
                    </a:moveTo>
                    <a:cubicBezTo>
                      <a:pt x="118922" y="92301"/>
                      <a:pt x="92301" y="118922"/>
                      <a:pt x="59461" y="118922"/>
                    </a:cubicBezTo>
                    <a:cubicBezTo>
                      <a:pt x="26622" y="118922"/>
                      <a:pt x="0" y="92301"/>
                      <a:pt x="0" y="59461"/>
                    </a:cubicBezTo>
                    <a:cubicBezTo>
                      <a:pt x="0" y="26622"/>
                      <a:pt x="26622" y="0"/>
                      <a:pt x="59461" y="0"/>
                    </a:cubicBezTo>
                    <a:cubicBezTo>
                      <a:pt x="92301" y="0"/>
                      <a:pt x="118922" y="26622"/>
                      <a:pt x="118922" y="59461"/>
                    </a:cubicBezTo>
                    <a:close/>
                  </a:path>
                </a:pathLst>
              </a:custGeom>
              <a:grpFill/>
              <a:ln w="1098" cap="flat">
                <a:noFill/>
                <a:prstDash val="solid"/>
                <a:miter/>
              </a:ln>
            </p:spPr>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12">
                  <a:defRPr/>
                </a:pPr>
                <a:endParaRPr lang="es-MX" sz="2700">
                  <a:solidFill>
                    <a:srgbClr val="231F20"/>
                  </a:solidFill>
                  <a:latin typeface="Arial" panose="020B0604020202020204"/>
                </a:endParaRPr>
              </a:p>
            </p:txBody>
          </p:sp>
          <p:sp>
            <p:nvSpPr>
              <p:cNvPr id="49" name="Forma libre 172">
                <a:extLst>
                  <a:ext uri="{FF2B5EF4-FFF2-40B4-BE49-F238E27FC236}">
                    <a16:creationId xmlns:a16="http://schemas.microsoft.com/office/drawing/2014/main" id="{9929D5EA-F3B8-644D-8359-B976E31C4C9B}"/>
                  </a:ext>
                </a:extLst>
              </p:cNvPr>
              <p:cNvSpPr/>
              <p:nvPr/>
            </p:nvSpPr>
            <p:spPr>
              <a:xfrm>
                <a:off x="5575351" y="4375166"/>
                <a:ext cx="118922" cy="118922"/>
              </a:xfrm>
              <a:custGeom>
                <a:avLst/>
                <a:gdLst>
                  <a:gd name="connsiteX0" fmla="*/ 118922 w 118922"/>
                  <a:gd name="connsiteY0" fmla="*/ 59461 h 118922"/>
                  <a:gd name="connsiteX1" fmla="*/ 59461 w 118922"/>
                  <a:gd name="connsiteY1" fmla="*/ 118922 h 118922"/>
                  <a:gd name="connsiteX2" fmla="*/ 0 w 118922"/>
                  <a:gd name="connsiteY2" fmla="*/ 59461 h 118922"/>
                  <a:gd name="connsiteX3" fmla="*/ 59461 w 118922"/>
                  <a:gd name="connsiteY3" fmla="*/ 0 h 118922"/>
                  <a:gd name="connsiteX4" fmla="*/ 118922 w 118922"/>
                  <a:gd name="connsiteY4" fmla="*/ 59461 h 118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22" h="118922">
                    <a:moveTo>
                      <a:pt x="118922" y="59461"/>
                    </a:moveTo>
                    <a:cubicBezTo>
                      <a:pt x="118922" y="92301"/>
                      <a:pt x="92301" y="118922"/>
                      <a:pt x="59461" y="118922"/>
                    </a:cubicBezTo>
                    <a:cubicBezTo>
                      <a:pt x="26622" y="118922"/>
                      <a:pt x="0" y="92301"/>
                      <a:pt x="0" y="59461"/>
                    </a:cubicBezTo>
                    <a:cubicBezTo>
                      <a:pt x="0" y="26622"/>
                      <a:pt x="26622" y="0"/>
                      <a:pt x="59461" y="0"/>
                    </a:cubicBezTo>
                    <a:cubicBezTo>
                      <a:pt x="92301" y="0"/>
                      <a:pt x="118922" y="26622"/>
                      <a:pt x="118922" y="59461"/>
                    </a:cubicBezTo>
                    <a:close/>
                  </a:path>
                </a:pathLst>
              </a:custGeom>
              <a:grpFill/>
              <a:ln w="1098" cap="flat">
                <a:noFill/>
                <a:prstDash val="solid"/>
                <a:miter/>
              </a:ln>
            </p:spPr>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12">
                  <a:defRPr/>
                </a:pPr>
                <a:endParaRPr lang="es-MX" sz="2700">
                  <a:solidFill>
                    <a:srgbClr val="231F20"/>
                  </a:solidFill>
                  <a:latin typeface="Arial" panose="020B0604020202020204"/>
                </a:endParaRPr>
              </a:p>
            </p:txBody>
          </p:sp>
          <p:sp>
            <p:nvSpPr>
              <p:cNvPr id="50" name="Forma libre 173">
                <a:extLst>
                  <a:ext uri="{FF2B5EF4-FFF2-40B4-BE49-F238E27FC236}">
                    <a16:creationId xmlns:a16="http://schemas.microsoft.com/office/drawing/2014/main" id="{9E2B900F-5EDB-2F4A-8AE8-E10DF34194AD}"/>
                  </a:ext>
                </a:extLst>
              </p:cNvPr>
              <p:cNvSpPr/>
              <p:nvPr/>
            </p:nvSpPr>
            <p:spPr>
              <a:xfrm>
                <a:off x="5218582" y="4375166"/>
                <a:ext cx="118922" cy="118922"/>
              </a:xfrm>
              <a:custGeom>
                <a:avLst/>
                <a:gdLst>
                  <a:gd name="connsiteX0" fmla="*/ 118922 w 118922"/>
                  <a:gd name="connsiteY0" fmla="*/ 59461 h 118922"/>
                  <a:gd name="connsiteX1" fmla="*/ 59461 w 118922"/>
                  <a:gd name="connsiteY1" fmla="*/ 118922 h 118922"/>
                  <a:gd name="connsiteX2" fmla="*/ 0 w 118922"/>
                  <a:gd name="connsiteY2" fmla="*/ 59461 h 118922"/>
                  <a:gd name="connsiteX3" fmla="*/ 59461 w 118922"/>
                  <a:gd name="connsiteY3" fmla="*/ 0 h 118922"/>
                  <a:gd name="connsiteX4" fmla="*/ 118922 w 118922"/>
                  <a:gd name="connsiteY4" fmla="*/ 59461 h 118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22" h="118922">
                    <a:moveTo>
                      <a:pt x="118922" y="59461"/>
                    </a:moveTo>
                    <a:cubicBezTo>
                      <a:pt x="118922" y="92301"/>
                      <a:pt x="92301" y="118922"/>
                      <a:pt x="59461" y="118922"/>
                    </a:cubicBezTo>
                    <a:cubicBezTo>
                      <a:pt x="26622" y="118922"/>
                      <a:pt x="0" y="92301"/>
                      <a:pt x="0" y="59461"/>
                    </a:cubicBezTo>
                    <a:cubicBezTo>
                      <a:pt x="0" y="26622"/>
                      <a:pt x="26622" y="0"/>
                      <a:pt x="59461" y="0"/>
                    </a:cubicBezTo>
                    <a:cubicBezTo>
                      <a:pt x="92301" y="0"/>
                      <a:pt x="118922" y="26622"/>
                      <a:pt x="118922" y="59461"/>
                    </a:cubicBezTo>
                    <a:close/>
                  </a:path>
                </a:pathLst>
              </a:custGeom>
              <a:grpFill/>
              <a:ln w="1098" cap="flat">
                <a:noFill/>
                <a:prstDash val="solid"/>
                <a:miter/>
              </a:ln>
            </p:spPr>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12">
                  <a:defRPr/>
                </a:pPr>
                <a:endParaRPr lang="es-MX" sz="2700">
                  <a:solidFill>
                    <a:srgbClr val="231F20"/>
                  </a:solidFill>
                  <a:latin typeface="Arial" panose="020B0604020202020204"/>
                </a:endParaRPr>
              </a:p>
            </p:txBody>
          </p:sp>
          <p:sp>
            <p:nvSpPr>
              <p:cNvPr id="51" name="Forma libre 174">
                <a:extLst>
                  <a:ext uri="{FF2B5EF4-FFF2-40B4-BE49-F238E27FC236}">
                    <a16:creationId xmlns:a16="http://schemas.microsoft.com/office/drawing/2014/main" id="{A40F8AE2-4B22-534B-94C5-7D3E0D7DFBC1}"/>
                  </a:ext>
                </a:extLst>
              </p:cNvPr>
              <p:cNvSpPr/>
              <p:nvPr/>
            </p:nvSpPr>
            <p:spPr>
              <a:xfrm>
                <a:off x="5171013" y="4089751"/>
                <a:ext cx="570831" cy="261632"/>
              </a:xfrm>
              <a:custGeom>
                <a:avLst/>
                <a:gdLst>
                  <a:gd name="connsiteX0" fmla="*/ 523261 w 570831"/>
                  <a:gd name="connsiteY0" fmla="*/ 0 h 261632"/>
                  <a:gd name="connsiteX1" fmla="*/ 47570 w 570831"/>
                  <a:gd name="connsiteY1" fmla="*/ 0 h 261632"/>
                  <a:gd name="connsiteX2" fmla="*/ 0 w 570831"/>
                  <a:gd name="connsiteY2" fmla="*/ 47570 h 261632"/>
                  <a:gd name="connsiteX3" fmla="*/ 0 w 570831"/>
                  <a:gd name="connsiteY3" fmla="*/ 190277 h 261632"/>
                  <a:gd name="connsiteX4" fmla="*/ 47570 w 570831"/>
                  <a:gd name="connsiteY4" fmla="*/ 237847 h 261632"/>
                  <a:gd name="connsiteX5" fmla="*/ 87799 w 570831"/>
                  <a:gd name="connsiteY5" fmla="*/ 237847 h 261632"/>
                  <a:gd name="connsiteX6" fmla="*/ 96392 w 570831"/>
                  <a:gd name="connsiteY6" fmla="*/ 255059 h 261632"/>
                  <a:gd name="connsiteX7" fmla="*/ 117668 w 570831"/>
                  <a:gd name="connsiteY7" fmla="*/ 255059 h 261632"/>
                  <a:gd name="connsiteX8" fmla="*/ 126262 w 570831"/>
                  <a:gd name="connsiteY8" fmla="*/ 237847 h 261632"/>
                  <a:gd name="connsiteX9" fmla="*/ 261630 w 570831"/>
                  <a:gd name="connsiteY9" fmla="*/ 237847 h 261632"/>
                  <a:gd name="connsiteX10" fmla="*/ 275892 w 570831"/>
                  <a:gd name="connsiteY10" fmla="*/ 256871 h 261632"/>
                  <a:gd name="connsiteX11" fmla="*/ 294938 w 570831"/>
                  <a:gd name="connsiteY11" fmla="*/ 256871 h 261632"/>
                  <a:gd name="connsiteX12" fmla="*/ 309200 w 570831"/>
                  <a:gd name="connsiteY12" fmla="*/ 237847 h 261632"/>
                  <a:gd name="connsiteX13" fmla="*/ 444568 w 570831"/>
                  <a:gd name="connsiteY13" fmla="*/ 237847 h 261632"/>
                  <a:gd name="connsiteX14" fmla="*/ 453162 w 570831"/>
                  <a:gd name="connsiteY14" fmla="*/ 255059 h 261632"/>
                  <a:gd name="connsiteX15" fmla="*/ 463800 w 570831"/>
                  <a:gd name="connsiteY15" fmla="*/ 261632 h 261632"/>
                  <a:gd name="connsiteX16" fmla="*/ 474439 w 570831"/>
                  <a:gd name="connsiteY16" fmla="*/ 255059 h 261632"/>
                  <a:gd name="connsiteX17" fmla="*/ 483032 w 570831"/>
                  <a:gd name="connsiteY17" fmla="*/ 237847 h 261632"/>
                  <a:gd name="connsiteX18" fmla="*/ 523261 w 570831"/>
                  <a:gd name="connsiteY18" fmla="*/ 237847 h 261632"/>
                  <a:gd name="connsiteX19" fmla="*/ 570831 w 570831"/>
                  <a:gd name="connsiteY19" fmla="*/ 190277 h 261632"/>
                  <a:gd name="connsiteX20" fmla="*/ 570831 w 570831"/>
                  <a:gd name="connsiteY20" fmla="*/ 47570 h 261632"/>
                  <a:gd name="connsiteX21" fmla="*/ 523261 w 570831"/>
                  <a:gd name="connsiteY21" fmla="*/ 0 h 261632"/>
                  <a:gd name="connsiteX22" fmla="*/ 392446 w 570831"/>
                  <a:gd name="connsiteY22" fmla="*/ 166492 h 261632"/>
                  <a:gd name="connsiteX23" fmla="*/ 107031 w 570831"/>
                  <a:gd name="connsiteY23" fmla="*/ 166492 h 261632"/>
                  <a:gd name="connsiteX24" fmla="*/ 95138 w 570831"/>
                  <a:gd name="connsiteY24" fmla="*/ 154599 h 261632"/>
                  <a:gd name="connsiteX25" fmla="*/ 107031 w 570831"/>
                  <a:gd name="connsiteY25" fmla="*/ 142708 h 261632"/>
                  <a:gd name="connsiteX26" fmla="*/ 392446 w 570831"/>
                  <a:gd name="connsiteY26" fmla="*/ 142708 h 261632"/>
                  <a:gd name="connsiteX27" fmla="*/ 404339 w 570831"/>
                  <a:gd name="connsiteY27" fmla="*/ 154600 h 261632"/>
                  <a:gd name="connsiteX28" fmla="*/ 392446 w 570831"/>
                  <a:gd name="connsiteY28" fmla="*/ 166492 h 261632"/>
                  <a:gd name="connsiteX29" fmla="*/ 463800 w 570831"/>
                  <a:gd name="connsiteY29" fmla="*/ 95138 h 261632"/>
                  <a:gd name="connsiteX30" fmla="*/ 107031 w 570831"/>
                  <a:gd name="connsiteY30" fmla="*/ 95138 h 261632"/>
                  <a:gd name="connsiteX31" fmla="*/ 95138 w 570831"/>
                  <a:gd name="connsiteY31" fmla="*/ 83245 h 261632"/>
                  <a:gd name="connsiteX32" fmla="*/ 107031 w 570831"/>
                  <a:gd name="connsiteY32" fmla="*/ 71354 h 261632"/>
                  <a:gd name="connsiteX33" fmla="*/ 463800 w 570831"/>
                  <a:gd name="connsiteY33" fmla="*/ 71354 h 261632"/>
                  <a:gd name="connsiteX34" fmla="*/ 475693 w 570831"/>
                  <a:gd name="connsiteY34" fmla="*/ 83247 h 261632"/>
                  <a:gd name="connsiteX35" fmla="*/ 463800 w 570831"/>
                  <a:gd name="connsiteY35" fmla="*/ 95138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0831" h="261632">
                    <a:moveTo>
                      <a:pt x="523261" y="0"/>
                    </a:moveTo>
                    <a:lnTo>
                      <a:pt x="47570" y="0"/>
                    </a:lnTo>
                    <a:cubicBezTo>
                      <a:pt x="21346" y="0"/>
                      <a:pt x="0" y="21334"/>
                      <a:pt x="0" y="47570"/>
                    </a:cubicBezTo>
                    <a:lnTo>
                      <a:pt x="0" y="190277"/>
                    </a:lnTo>
                    <a:cubicBezTo>
                      <a:pt x="0" y="216512"/>
                      <a:pt x="21346" y="237847"/>
                      <a:pt x="47570" y="237847"/>
                    </a:cubicBezTo>
                    <a:lnTo>
                      <a:pt x="87799" y="237847"/>
                    </a:lnTo>
                    <a:lnTo>
                      <a:pt x="96392" y="255059"/>
                    </a:lnTo>
                    <a:cubicBezTo>
                      <a:pt x="100434" y="263119"/>
                      <a:pt x="113627" y="263119"/>
                      <a:pt x="117668" y="255059"/>
                    </a:cubicBezTo>
                    <a:lnTo>
                      <a:pt x="126262" y="237847"/>
                    </a:lnTo>
                    <a:lnTo>
                      <a:pt x="261630" y="237847"/>
                    </a:lnTo>
                    <a:lnTo>
                      <a:pt x="275892" y="256871"/>
                    </a:lnTo>
                    <a:cubicBezTo>
                      <a:pt x="280398" y="262863"/>
                      <a:pt x="290433" y="262863"/>
                      <a:pt x="294938" y="256871"/>
                    </a:cubicBezTo>
                    <a:lnTo>
                      <a:pt x="309200" y="237847"/>
                    </a:lnTo>
                    <a:lnTo>
                      <a:pt x="444568" y="237847"/>
                    </a:lnTo>
                    <a:lnTo>
                      <a:pt x="453162" y="255059"/>
                    </a:lnTo>
                    <a:cubicBezTo>
                      <a:pt x="455183" y="259089"/>
                      <a:pt x="459294" y="261632"/>
                      <a:pt x="463800" y="261632"/>
                    </a:cubicBezTo>
                    <a:cubicBezTo>
                      <a:pt x="468307" y="261632"/>
                      <a:pt x="472417" y="259089"/>
                      <a:pt x="474439" y="255059"/>
                    </a:cubicBezTo>
                    <a:lnTo>
                      <a:pt x="483032" y="237847"/>
                    </a:lnTo>
                    <a:lnTo>
                      <a:pt x="523261" y="237847"/>
                    </a:lnTo>
                    <a:cubicBezTo>
                      <a:pt x="549485" y="237847"/>
                      <a:pt x="570831" y="216513"/>
                      <a:pt x="570831" y="190277"/>
                    </a:cubicBezTo>
                    <a:lnTo>
                      <a:pt x="570831" y="47570"/>
                    </a:lnTo>
                    <a:cubicBezTo>
                      <a:pt x="570831" y="21334"/>
                      <a:pt x="549485" y="0"/>
                      <a:pt x="523261" y="0"/>
                    </a:cubicBezTo>
                    <a:close/>
                    <a:moveTo>
                      <a:pt x="392446" y="166492"/>
                    </a:moveTo>
                    <a:lnTo>
                      <a:pt x="107031" y="166492"/>
                    </a:lnTo>
                    <a:cubicBezTo>
                      <a:pt x="100457" y="166492"/>
                      <a:pt x="95138" y="161173"/>
                      <a:pt x="95138" y="154599"/>
                    </a:cubicBezTo>
                    <a:cubicBezTo>
                      <a:pt x="95138" y="148027"/>
                      <a:pt x="100457" y="142708"/>
                      <a:pt x="107031" y="142708"/>
                    </a:cubicBezTo>
                    <a:lnTo>
                      <a:pt x="392446" y="142708"/>
                    </a:lnTo>
                    <a:cubicBezTo>
                      <a:pt x="399020" y="142708"/>
                      <a:pt x="404339" y="148027"/>
                      <a:pt x="404339" y="154600"/>
                    </a:cubicBezTo>
                    <a:cubicBezTo>
                      <a:pt x="404339" y="161174"/>
                      <a:pt x="399020" y="166492"/>
                      <a:pt x="392446" y="166492"/>
                    </a:cubicBezTo>
                    <a:close/>
                    <a:moveTo>
                      <a:pt x="463800" y="95138"/>
                    </a:moveTo>
                    <a:lnTo>
                      <a:pt x="107031" y="95138"/>
                    </a:lnTo>
                    <a:cubicBezTo>
                      <a:pt x="100457" y="95138"/>
                      <a:pt x="95138" y="89819"/>
                      <a:pt x="95138" y="83245"/>
                    </a:cubicBezTo>
                    <a:cubicBezTo>
                      <a:pt x="95138" y="76673"/>
                      <a:pt x="100457" y="71354"/>
                      <a:pt x="107031" y="71354"/>
                    </a:cubicBezTo>
                    <a:lnTo>
                      <a:pt x="463800" y="71354"/>
                    </a:lnTo>
                    <a:cubicBezTo>
                      <a:pt x="470374" y="71354"/>
                      <a:pt x="475693" y="76673"/>
                      <a:pt x="475693" y="83247"/>
                    </a:cubicBezTo>
                    <a:cubicBezTo>
                      <a:pt x="475693" y="89820"/>
                      <a:pt x="470374" y="95138"/>
                      <a:pt x="463800" y="95138"/>
                    </a:cubicBezTo>
                    <a:close/>
                  </a:path>
                </a:pathLst>
              </a:custGeom>
              <a:grpFill/>
              <a:ln w="1098" cap="flat">
                <a:noFill/>
                <a:prstDash val="solid"/>
                <a:miter/>
              </a:ln>
            </p:spPr>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12">
                  <a:defRPr/>
                </a:pPr>
                <a:endParaRPr lang="es-MX" sz="2700">
                  <a:solidFill>
                    <a:srgbClr val="231F20"/>
                  </a:solidFill>
                  <a:latin typeface="Arial" panose="020B0604020202020204"/>
                </a:endParaRPr>
              </a:p>
            </p:txBody>
          </p:sp>
          <p:sp>
            <p:nvSpPr>
              <p:cNvPr id="62" name="Forma libre 175">
                <a:extLst>
                  <a:ext uri="{FF2B5EF4-FFF2-40B4-BE49-F238E27FC236}">
                    <a16:creationId xmlns:a16="http://schemas.microsoft.com/office/drawing/2014/main" id="{6E0B56EF-4B43-DB42-9A74-0B8CA304C10F}"/>
                  </a:ext>
                </a:extLst>
              </p:cNvPr>
              <p:cNvSpPr/>
              <p:nvPr/>
            </p:nvSpPr>
            <p:spPr>
              <a:xfrm>
                <a:off x="5171013" y="4505981"/>
                <a:ext cx="570829" cy="154600"/>
              </a:xfrm>
              <a:custGeom>
                <a:avLst/>
                <a:gdLst>
                  <a:gd name="connsiteX0" fmla="*/ 545141 w 570829"/>
                  <a:gd name="connsiteY0" fmla="*/ 24540 h 154600"/>
                  <a:gd name="connsiteX1" fmla="*/ 463800 w 570829"/>
                  <a:gd name="connsiteY1" fmla="*/ 1 h 154600"/>
                  <a:gd name="connsiteX2" fmla="*/ 382459 w 570829"/>
                  <a:gd name="connsiteY2" fmla="*/ 24540 h 154600"/>
                  <a:gd name="connsiteX3" fmla="*/ 357822 w 570829"/>
                  <a:gd name="connsiteY3" fmla="*/ 63393 h 154600"/>
                  <a:gd name="connsiteX4" fmla="*/ 285416 w 570829"/>
                  <a:gd name="connsiteY4" fmla="*/ 47570 h 154600"/>
                  <a:gd name="connsiteX5" fmla="*/ 213010 w 570829"/>
                  <a:gd name="connsiteY5" fmla="*/ 63391 h 154600"/>
                  <a:gd name="connsiteX6" fmla="*/ 188372 w 570829"/>
                  <a:gd name="connsiteY6" fmla="*/ 24539 h 154600"/>
                  <a:gd name="connsiteX7" fmla="*/ 107031 w 570829"/>
                  <a:gd name="connsiteY7" fmla="*/ 0 h 154600"/>
                  <a:gd name="connsiteX8" fmla="*/ 25690 w 570829"/>
                  <a:gd name="connsiteY8" fmla="*/ 24539 h 154600"/>
                  <a:gd name="connsiteX9" fmla="*/ 0 w 570829"/>
                  <a:gd name="connsiteY9" fmla="*/ 71911 h 154600"/>
                  <a:gd name="connsiteX10" fmla="*/ 0 w 570829"/>
                  <a:gd name="connsiteY10" fmla="*/ 79529 h 154600"/>
                  <a:gd name="connsiteX11" fmla="*/ 25480 w 570829"/>
                  <a:gd name="connsiteY11" fmla="*/ 107031 h 154600"/>
                  <a:gd name="connsiteX12" fmla="*/ 168188 w 570829"/>
                  <a:gd name="connsiteY12" fmla="*/ 107031 h 154600"/>
                  <a:gd name="connsiteX13" fmla="*/ 166492 w 570829"/>
                  <a:gd name="connsiteY13" fmla="*/ 119481 h 154600"/>
                  <a:gd name="connsiteX14" fmla="*/ 166492 w 570829"/>
                  <a:gd name="connsiteY14" fmla="*/ 127099 h 154600"/>
                  <a:gd name="connsiteX15" fmla="*/ 193668 w 570829"/>
                  <a:gd name="connsiteY15" fmla="*/ 154600 h 154600"/>
                  <a:gd name="connsiteX16" fmla="*/ 377162 w 570829"/>
                  <a:gd name="connsiteY16" fmla="*/ 154600 h 154600"/>
                  <a:gd name="connsiteX17" fmla="*/ 404338 w 570829"/>
                  <a:gd name="connsiteY17" fmla="*/ 127099 h 154600"/>
                  <a:gd name="connsiteX18" fmla="*/ 404338 w 570829"/>
                  <a:gd name="connsiteY18" fmla="*/ 119481 h 154600"/>
                  <a:gd name="connsiteX19" fmla="*/ 402642 w 570829"/>
                  <a:gd name="connsiteY19" fmla="*/ 107031 h 154600"/>
                  <a:gd name="connsiteX20" fmla="*/ 545350 w 570829"/>
                  <a:gd name="connsiteY20" fmla="*/ 107031 h 154600"/>
                  <a:gd name="connsiteX21" fmla="*/ 570830 w 570829"/>
                  <a:gd name="connsiteY21" fmla="*/ 79529 h 154600"/>
                  <a:gd name="connsiteX22" fmla="*/ 570830 w 570829"/>
                  <a:gd name="connsiteY22" fmla="*/ 71911 h 154600"/>
                  <a:gd name="connsiteX23" fmla="*/ 545141 w 570829"/>
                  <a:gd name="connsiteY23" fmla="*/ 24540 h 15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0829" h="154600">
                    <a:moveTo>
                      <a:pt x="545141" y="24540"/>
                    </a:moveTo>
                    <a:cubicBezTo>
                      <a:pt x="526141" y="13344"/>
                      <a:pt x="496596" y="1"/>
                      <a:pt x="463800" y="1"/>
                    </a:cubicBezTo>
                    <a:cubicBezTo>
                      <a:pt x="431003" y="1"/>
                      <a:pt x="401458" y="13345"/>
                      <a:pt x="382459" y="24540"/>
                    </a:cubicBezTo>
                    <a:cubicBezTo>
                      <a:pt x="368950" y="32513"/>
                      <a:pt x="360223" y="47011"/>
                      <a:pt x="357822" y="63393"/>
                    </a:cubicBezTo>
                    <a:cubicBezTo>
                      <a:pt x="337978" y="55004"/>
                      <a:pt x="312694" y="47570"/>
                      <a:pt x="285416" y="47570"/>
                    </a:cubicBezTo>
                    <a:cubicBezTo>
                      <a:pt x="258137" y="47570"/>
                      <a:pt x="232856" y="55003"/>
                      <a:pt x="213010" y="63391"/>
                    </a:cubicBezTo>
                    <a:cubicBezTo>
                      <a:pt x="210609" y="47009"/>
                      <a:pt x="201881" y="32512"/>
                      <a:pt x="188372" y="24539"/>
                    </a:cubicBezTo>
                    <a:cubicBezTo>
                      <a:pt x="169372" y="13343"/>
                      <a:pt x="139827" y="0"/>
                      <a:pt x="107031" y="0"/>
                    </a:cubicBezTo>
                    <a:cubicBezTo>
                      <a:pt x="74235" y="0"/>
                      <a:pt x="44689" y="13344"/>
                      <a:pt x="25690" y="24539"/>
                    </a:cubicBezTo>
                    <a:cubicBezTo>
                      <a:pt x="9848" y="33889"/>
                      <a:pt x="0" y="52040"/>
                      <a:pt x="0" y="71911"/>
                    </a:cubicBezTo>
                    <a:lnTo>
                      <a:pt x="0" y="79529"/>
                    </a:lnTo>
                    <a:cubicBezTo>
                      <a:pt x="0" y="94697"/>
                      <a:pt x="11428" y="107031"/>
                      <a:pt x="25480" y="107031"/>
                    </a:cubicBezTo>
                    <a:lnTo>
                      <a:pt x="168188" y="107031"/>
                    </a:lnTo>
                    <a:cubicBezTo>
                      <a:pt x="167235" y="111073"/>
                      <a:pt x="166492" y="115200"/>
                      <a:pt x="166492" y="119481"/>
                    </a:cubicBezTo>
                    <a:lnTo>
                      <a:pt x="166492" y="127099"/>
                    </a:lnTo>
                    <a:cubicBezTo>
                      <a:pt x="166492" y="142266"/>
                      <a:pt x="178687" y="154600"/>
                      <a:pt x="193668" y="154600"/>
                    </a:cubicBezTo>
                    <a:lnTo>
                      <a:pt x="377162" y="154600"/>
                    </a:lnTo>
                    <a:cubicBezTo>
                      <a:pt x="392144" y="154600"/>
                      <a:pt x="404338" y="142266"/>
                      <a:pt x="404338" y="127099"/>
                    </a:cubicBezTo>
                    <a:lnTo>
                      <a:pt x="404338" y="119481"/>
                    </a:lnTo>
                    <a:cubicBezTo>
                      <a:pt x="404338" y="115200"/>
                      <a:pt x="403596" y="111075"/>
                      <a:pt x="402642" y="107031"/>
                    </a:cubicBezTo>
                    <a:lnTo>
                      <a:pt x="545350" y="107031"/>
                    </a:lnTo>
                    <a:cubicBezTo>
                      <a:pt x="559402" y="107031"/>
                      <a:pt x="570830" y="94697"/>
                      <a:pt x="570830" y="79529"/>
                    </a:cubicBezTo>
                    <a:lnTo>
                      <a:pt x="570830" y="71911"/>
                    </a:lnTo>
                    <a:cubicBezTo>
                      <a:pt x="570831" y="52040"/>
                      <a:pt x="560983" y="33889"/>
                      <a:pt x="545141" y="24540"/>
                    </a:cubicBezTo>
                    <a:close/>
                  </a:path>
                </a:pathLst>
              </a:custGeom>
              <a:grpFill/>
              <a:ln w="1098" cap="flat">
                <a:noFill/>
                <a:prstDash val="solid"/>
                <a:miter/>
              </a:ln>
            </p:spPr>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12">
                  <a:defRPr/>
                </a:pPr>
                <a:endParaRPr lang="es-MX" sz="2700">
                  <a:solidFill>
                    <a:srgbClr val="231F20"/>
                  </a:solidFill>
                  <a:latin typeface="Arial" panose="020B0604020202020204"/>
                </a:endParaRPr>
              </a:p>
            </p:txBody>
          </p:sp>
        </p:grpSp>
      </p:grpSp>
      <p:grpSp>
        <p:nvGrpSpPr>
          <p:cNvPr id="4" name="Group 3">
            <a:extLst>
              <a:ext uri="{FF2B5EF4-FFF2-40B4-BE49-F238E27FC236}">
                <a16:creationId xmlns:a16="http://schemas.microsoft.com/office/drawing/2014/main" id="{C638CEDE-B5B1-4BCF-8821-71AFEF98348C}"/>
              </a:ext>
            </a:extLst>
          </p:cNvPr>
          <p:cNvGrpSpPr/>
          <p:nvPr/>
        </p:nvGrpSpPr>
        <p:grpSpPr>
          <a:xfrm>
            <a:off x="1342061" y="3459396"/>
            <a:ext cx="5329712" cy="1834385"/>
            <a:chOff x="894707" y="2306263"/>
            <a:chExt cx="3553141" cy="1191884"/>
          </a:xfrm>
        </p:grpSpPr>
        <p:sp>
          <p:nvSpPr>
            <p:cNvPr id="46" name="Oval 25">
              <a:extLst>
                <a:ext uri="{FF2B5EF4-FFF2-40B4-BE49-F238E27FC236}">
                  <a16:creationId xmlns:a16="http://schemas.microsoft.com/office/drawing/2014/main" id="{592EB328-5AF0-CA46-ADFC-B3B7B022A90C}"/>
                </a:ext>
              </a:extLst>
            </p:cNvPr>
            <p:cNvSpPr>
              <a:spLocks/>
            </p:cNvSpPr>
            <p:nvPr/>
          </p:nvSpPr>
          <p:spPr bwMode="auto">
            <a:xfrm rot="10800000">
              <a:off x="4220380" y="2473434"/>
              <a:ext cx="227468" cy="227459"/>
            </a:xfrm>
            <a:prstGeom prst="ellipse">
              <a:avLst/>
            </a:pr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56" name="AutoShape 35">
              <a:extLst>
                <a:ext uri="{FF2B5EF4-FFF2-40B4-BE49-F238E27FC236}">
                  <a16:creationId xmlns:a16="http://schemas.microsoft.com/office/drawing/2014/main" id="{A3B5FFAE-DD3A-5744-B847-E5BC54BF08C8}"/>
                </a:ext>
              </a:extLst>
            </p:cNvPr>
            <p:cNvSpPr>
              <a:spLocks/>
            </p:cNvSpPr>
            <p:nvPr/>
          </p:nvSpPr>
          <p:spPr bwMode="auto">
            <a:xfrm rot="10800000">
              <a:off x="2795909" y="2306263"/>
              <a:ext cx="1302331" cy="1191884"/>
            </a:xfrm>
            <a:custGeom>
              <a:avLst/>
              <a:gdLst>
                <a:gd name="T0" fmla="*/ 10655 w 21311"/>
                <a:gd name="T1" fmla="+- 0 10110 44"/>
                <a:gd name="T2" fmla="*/ 10110 h 20133"/>
                <a:gd name="T3" fmla="*/ 10655 w 21311"/>
                <a:gd name="T4" fmla="+- 0 10110 44"/>
                <a:gd name="T5" fmla="*/ 10110 h 20133"/>
                <a:gd name="T6" fmla="*/ 10655 w 21311"/>
                <a:gd name="T7" fmla="+- 0 10110 44"/>
                <a:gd name="T8" fmla="*/ 10110 h 20133"/>
                <a:gd name="T9" fmla="*/ 10655 w 21311"/>
                <a:gd name="T10" fmla="+- 0 10110 44"/>
                <a:gd name="T11" fmla="*/ 10110 h 20133"/>
              </a:gdLst>
              <a:ahLst/>
              <a:cxnLst>
                <a:cxn ang="0">
                  <a:pos x="T0" y="T2"/>
                </a:cxn>
                <a:cxn ang="0">
                  <a:pos x="T3" y="T5"/>
                </a:cxn>
                <a:cxn ang="0">
                  <a:pos x="T6" y="T8"/>
                </a:cxn>
                <a:cxn ang="0">
                  <a:pos x="T9" y="T11"/>
                </a:cxn>
              </a:cxnLst>
              <a:rect l="0" t="0" r="r" b="b"/>
              <a:pathLst>
                <a:path w="21311" h="20133">
                  <a:moveTo>
                    <a:pt x="11277" y="4"/>
                  </a:moveTo>
                  <a:cubicBezTo>
                    <a:pt x="7820" y="111"/>
                    <a:pt x="4524" y="2117"/>
                    <a:pt x="2854" y="5528"/>
                  </a:cubicBezTo>
                  <a:cubicBezTo>
                    <a:pt x="1844" y="7592"/>
                    <a:pt x="1599" y="9842"/>
                    <a:pt x="1991" y="11950"/>
                  </a:cubicBezTo>
                  <a:lnTo>
                    <a:pt x="0" y="13988"/>
                  </a:lnTo>
                  <a:lnTo>
                    <a:pt x="2773" y="14410"/>
                  </a:lnTo>
                  <a:cubicBezTo>
                    <a:pt x="3670" y="16347"/>
                    <a:pt x="5161" y="18007"/>
                    <a:pt x="7160" y="19049"/>
                  </a:cubicBezTo>
                  <a:cubicBezTo>
                    <a:pt x="11966" y="21556"/>
                    <a:pt x="17834" y="19566"/>
                    <a:pt x="20262" y="14605"/>
                  </a:cubicBezTo>
                  <a:cubicBezTo>
                    <a:pt x="21477" y="12124"/>
                    <a:pt x="21600" y="9373"/>
                    <a:pt x="20821" y="6926"/>
                  </a:cubicBezTo>
                  <a:cubicBezTo>
                    <a:pt x="20042" y="4479"/>
                    <a:pt x="18360" y="2337"/>
                    <a:pt x="15957" y="1084"/>
                  </a:cubicBezTo>
                  <a:cubicBezTo>
                    <a:pt x="14455" y="300"/>
                    <a:pt x="12849" y="-44"/>
                    <a:pt x="11277" y="4"/>
                  </a:cubicBezTo>
                  <a:close/>
                  <a:moveTo>
                    <a:pt x="11342" y="2381"/>
                  </a:moveTo>
                  <a:cubicBezTo>
                    <a:pt x="12543" y="2344"/>
                    <a:pt x="13770" y="2607"/>
                    <a:pt x="14917" y="3205"/>
                  </a:cubicBezTo>
                  <a:cubicBezTo>
                    <a:pt x="18590" y="5121"/>
                    <a:pt x="20062" y="9745"/>
                    <a:pt x="18207" y="13536"/>
                  </a:cubicBezTo>
                  <a:cubicBezTo>
                    <a:pt x="16352" y="17326"/>
                    <a:pt x="11871" y="18846"/>
                    <a:pt x="8199" y="16931"/>
                  </a:cubicBezTo>
                  <a:cubicBezTo>
                    <a:pt x="4527" y="15016"/>
                    <a:pt x="3054" y="10391"/>
                    <a:pt x="4910" y="6601"/>
                  </a:cubicBezTo>
                  <a:cubicBezTo>
                    <a:pt x="6185" y="3995"/>
                    <a:pt x="8701" y="2462"/>
                    <a:pt x="11342" y="2381"/>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8100" tIns="38100" rIns="38100" bIns="38100" anchor="ctr"/>
            <a:lstStyle/>
            <a:p>
              <a:pPr defTabSz="1371612">
                <a:defRPr/>
              </a:pPr>
              <a:endParaRPr lang="en-US" altLang="en-US" sz="2400">
                <a:solidFill>
                  <a:srgbClr val="FFFFFF"/>
                </a:solidFill>
                <a:latin typeface="Arial" panose="020B0604020202020204"/>
                <a:ea typeface="Helvetica Light" panose="020B0403020202020204" pitchFamily="34" charset="0"/>
                <a:cs typeface="Poppins" pitchFamily="2" charset="77"/>
                <a:sym typeface="Helvetica Light" panose="020B0403020202020204" pitchFamily="34" charset="0"/>
              </a:endParaRPr>
            </a:p>
          </p:txBody>
        </p:sp>
        <p:sp>
          <p:nvSpPr>
            <p:cNvPr id="87" name="Rectangle 86">
              <a:extLst>
                <a:ext uri="{FF2B5EF4-FFF2-40B4-BE49-F238E27FC236}">
                  <a16:creationId xmlns:a16="http://schemas.microsoft.com/office/drawing/2014/main" id="{8B2C0A4A-88EE-2447-A0A4-53B3C84ACFC9}"/>
                </a:ext>
              </a:extLst>
            </p:cNvPr>
            <p:cNvSpPr/>
            <p:nvPr/>
          </p:nvSpPr>
          <p:spPr>
            <a:xfrm flipH="1">
              <a:off x="894707" y="2702035"/>
              <a:ext cx="1733276" cy="359958"/>
            </a:xfrm>
            <a:prstGeom prst="rect">
              <a:avLst/>
            </a:prstGeom>
          </p:spPr>
          <p:txBody>
            <a:bodyPr wrap="square">
              <a:spAutoFit/>
            </a:bodyPr>
            <a:lstStyle/>
            <a:p>
              <a:pPr algn="r" defTabSz="1371612">
                <a:defRPr/>
              </a:pPr>
              <a:r>
                <a:rPr lang="en-US" sz="3000" dirty="0">
                  <a:solidFill>
                    <a:srgbClr val="231F20"/>
                  </a:solidFill>
                  <a:latin typeface="Arial" panose="020B0604020202020204"/>
                  <a:ea typeface="Roboto Medium" panose="02000000000000000000" pitchFamily="2" charset="0"/>
                  <a:cs typeface="Poppins" pitchFamily="2" charset="77"/>
                </a:rPr>
                <a:t>Productivity</a:t>
              </a:r>
              <a:endParaRPr lang="en-US" sz="9000" dirty="0">
                <a:solidFill>
                  <a:srgbClr val="231F20"/>
                </a:solidFill>
                <a:latin typeface="Arial" panose="020B0604020202020204"/>
                <a:ea typeface="Roboto Medium" panose="02000000000000000000" pitchFamily="2" charset="0"/>
                <a:cs typeface="Poppins" pitchFamily="2" charset="77"/>
              </a:endParaRPr>
            </a:p>
          </p:txBody>
        </p:sp>
        <p:sp>
          <p:nvSpPr>
            <p:cNvPr id="63" name="Gráfico 74">
              <a:extLst>
                <a:ext uri="{FF2B5EF4-FFF2-40B4-BE49-F238E27FC236}">
                  <a16:creationId xmlns:a16="http://schemas.microsoft.com/office/drawing/2014/main" id="{1175A59A-7B88-2345-B119-912E00975F7F}"/>
                </a:ext>
              </a:extLst>
            </p:cNvPr>
            <p:cNvSpPr/>
            <p:nvPr/>
          </p:nvSpPr>
          <p:spPr>
            <a:xfrm>
              <a:off x="3110114" y="2616674"/>
              <a:ext cx="570831" cy="570831"/>
            </a:xfrm>
            <a:custGeom>
              <a:avLst/>
              <a:gdLst>
                <a:gd name="connsiteX0" fmla="*/ 285416 w 570831"/>
                <a:gd name="connsiteY0" fmla="*/ 0 h 570831"/>
                <a:gd name="connsiteX1" fmla="*/ 0 w 570831"/>
                <a:gd name="connsiteY1" fmla="*/ 285416 h 570831"/>
                <a:gd name="connsiteX2" fmla="*/ 285416 w 570831"/>
                <a:gd name="connsiteY2" fmla="*/ 570831 h 570831"/>
                <a:gd name="connsiteX3" fmla="*/ 570831 w 570831"/>
                <a:gd name="connsiteY3" fmla="*/ 285416 h 570831"/>
                <a:gd name="connsiteX4" fmla="*/ 285416 w 570831"/>
                <a:gd name="connsiteY4" fmla="*/ 0 h 570831"/>
                <a:gd name="connsiteX5" fmla="*/ 214062 w 570831"/>
                <a:gd name="connsiteY5" fmla="*/ 368662 h 570831"/>
                <a:gd name="connsiteX6" fmla="*/ 178385 w 570831"/>
                <a:gd name="connsiteY6" fmla="*/ 404339 h 570831"/>
                <a:gd name="connsiteX7" fmla="*/ 130815 w 570831"/>
                <a:gd name="connsiteY7" fmla="*/ 404339 h 570831"/>
                <a:gd name="connsiteX8" fmla="*/ 95138 w 570831"/>
                <a:gd name="connsiteY8" fmla="*/ 368662 h 570831"/>
                <a:gd name="connsiteX9" fmla="*/ 95138 w 570831"/>
                <a:gd name="connsiteY9" fmla="*/ 249739 h 570831"/>
                <a:gd name="connsiteX10" fmla="*/ 130815 w 570831"/>
                <a:gd name="connsiteY10" fmla="*/ 214062 h 570831"/>
                <a:gd name="connsiteX11" fmla="*/ 178385 w 570831"/>
                <a:gd name="connsiteY11" fmla="*/ 214062 h 570831"/>
                <a:gd name="connsiteX12" fmla="*/ 214062 w 570831"/>
                <a:gd name="connsiteY12" fmla="*/ 249739 h 570831"/>
                <a:gd name="connsiteX13" fmla="*/ 214062 w 570831"/>
                <a:gd name="connsiteY13" fmla="*/ 368662 h 570831"/>
                <a:gd name="connsiteX14" fmla="*/ 467633 w 570831"/>
                <a:gd name="connsiteY14" fmla="*/ 324995 h 570831"/>
                <a:gd name="connsiteX15" fmla="*/ 429332 w 570831"/>
                <a:gd name="connsiteY15" fmla="*/ 386477 h 570831"/>
                <a:gd name="connsiteX16" fmla="*/ 396326 w 570831"/>
                <a:gd name="connsiteY16" fmla="*/ 404339 h 570831"/>
                <a:gd name="connsiteX17" fmla="*/ 321092 w 570831"/>
                <a:gd name="connsiteY17" fmla="*/ 404339 h 570831"/>
                <a:gd name="connsiteX18" fmla="*/ 237846 w 570831"/>
                <a:gd name="connsiteY18" fmla="*/ 321092 h 570831"/>
                <a:gd name="connsiteX19" fmla="*/ 237846 w 570831"/>
                <a:gd name="connsiteY19" fmla="*/ 264243 h 570831"/>
                <a:gd name="connsiteX20" fmla="*/ 263071 w 570831"/>
                <a:gd name="connsiteY20" fmla="*/ 204549 h 570831"/>
                <a:gd name="connsiteX21" fmla="*/ 347687 w 570831"/>
                <a:gd name="connsiteY21" fmla="*/ 122291 h 570831"/>
                <a:gd name="connsiteX22" fmla="*/ 355980 w 570831"/>
                <a:gd name="connsiteY22" fmla="*/ 118922 h 570831"/>
                <a:gd name="connsiteX23" fmla="*/ 361229 w 570831"/>
                <a:gd name="connsiteY23" fmla="*/ 118922 h 570831"/>
                <a:gd name="connsiteX24" fmla="*/ 395420 w 570831"/>
                <a:gd name="connsiteY24" fmla="*/ 153090 h 570831"/>
                <a:gd name="connsiteX25" fmla="*/ 391773 w 570831"/>
                <a:gd name="connsiteY25" fmla="*/ 168409 h 570831"/>
                <a:gd name="connsiteX26" fmla="*/ 369823 w 570831"/>
                <a:gd name="connsiteY26" fmla="*/ 211298 h 570831"/>
                <a:gd name="connsiteX27" fmla="*/ 371472 w 570831"/>
                <a:gd name="connsiteY27" fmla="*/ 214038 h 570831"/>
                <a:gd name="connsiteX28" fmla="*/ 416231 w 570831"/>
                <a:gd name="connsiteY28" fmla="*/ 214049 h 570831"/>
                <a:gd name="connsiteX29" fmla="*/ 463800 w 570831"/>
                <a:gd name="connsiteY29" fmla="*/ 261619 h 570831"/>
                <a:gd name="connsiteX30" fmla="*/ 463800 w 570831"/>
                <a:gd name="connsiteY30" fmla="*/ 265126 h 570831"/>
                <a:gd name="connsiteX31" fmla="*/ 469491 w 570831"/>
                <a:gd name="connsiteY31" fmla="*/ 274301 h 570831"/>
                <a:gd name="connsiteX32" fmla="*/ 475693 w 570831"/>
                <a:gd name="connsiteY32" fmla="*/ 299502 h 570831"/>
                <a:gd name="connsiteX33" fmla="*/ 467633 w 570831"/>
                <a:gd name="connsiteY33" fmla="*/ 324995 h 57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0831" h="570831">
                  <a:moveTo>
                    <a:pt x="285416" y="0"/>
                  </a:moveTo>
                  <a:cubicBezTo>
                    <a:pt x="128028" y="0"/>
                    <a:pt x="0" y="128040"/>
                    <a:pt x="0" y="285416"/>
                  </a:cubicBezTo>
                  <a:cubicBezTo>
                    <a:pt x="0" y="442791"/>
                    <a:pt x="128028" y="570831"/>
                    <a:pt x="285416" y="570831"/>
                  </a:cubicBezTo>
                  <a:cubicBezTo>
                    <a:pt x="442803" y="570831"/>
                    <a:pt x="570831" y="442791"/>
                    <a:pt x="570831" y="285416"/>
                  </a:cubicBezTo>
                  <a:cubicBezTo>
                    <a:pt x="570831" y="128040"/>
                    <a:pt x="442803" y="0"/>
                    <a:pt x="285416" y="0"/>
                  </a:cubicBezTo>
                  <a:close/>
                  <a:moveTo>
                    <a:pt x="214062" y="368662"/>
                  </a:moveTo>
                  <a:cubicBezTo>
                    <a:pt x="214062" y="388336"/>
                    <a:pt x="198058" y="404339"/>
                    <a:pt x="178385" y="404339"/>
                  </a:cubicBezTo>
                  <a:lnTo>
                    <a:pt x="130815" y="404339"/>
                  </a:lnTo>
                  <a:cubicBezTo>
                    <a:pt x="111141" y="404339"/>
                    <a:pt x="95138" y="388336"/>
                    <a:pt x="95138" y="368662"/>
                  </a:cubicBezTo>
                  <a:lnTo>
                    <a:pt x="95138" y="249739"/>
                  </a:lnTo>
                  <a:cubicBezTo>
                    <a:pt x="95138" y="230065"/>
                    <a:pt x="111141" y="214062"/>
                    <a:pt x="130815" y="214062"/>
                  </a:cubicBezTo>
                  <a:lnTo>
                    <a:pt x="178385" y="214062"/>
                  </a:lnTo>
                  <a:cubicBezTo>
                    <a:pt x="198058" y="214062"/>
                    <a:pt x="214062" y="230065"/>
                    <a:pt x="214062" y="249739"/>
                  </a:cubicBezTo>
                  <a:lnTo>
                    <a:pt x="214062" y="368662"/>
                  </a:lnTo>
                  <a:close/>
                  <a:moveTo>
                    <a:pt x="467633" y="324995"/>
                  </a:moveTo>
                  <a:lnTo>
                    <a:pt x="429332" y="386477"/>
                  </a:lnTo>
                  <a:cubicBezTo>
                    <a:pt x="421783" y="397777"/>
                    <a:pt x="409542" y="404339"/>
                    <a:pt x="396326" y="404339"/>
                  </a:cubicBezTo>
                  <a:lnTo>
                    <a:pt x="321092" y="404339"/>
                  </a:lnTo>
                  <a:cubicBezTo>
                    <a:pt x="275195" y="404339"/>
                    <a:pt x="237846" y="366990"/>
                    <a:pt x="237846" y="321092"/>
                  </a:cubicBezTo>
                  <a:lnTo>
                    <a:pt x="237846" y="264243"/>
                  </a:lnTo>
                  <a:cubicBezTo>
                    <a:pt x="237846" y="241899"/>
                    <a:pt x="247044" y="220135"/>
                    <a:pt x="263071" y="204549"/>
                  </a:cubicBezTo>
                  <a:lnTo>
                    <a:pt x="347687" y="122291"/>
                  </a:lnTo>
                  <a:cubicBezTo>
                    <a:pt x="349917" y="120130"/>
                    <a:pt x="352891" y="118922"/>
                    <a:pt x="355980" y="118922"/>
                  </a:cubicBezTo>
                  <a:lnTo>
                    <a:pt x="361229" y="118922"/>
                  </a:lnTo>
                  <a:cubicBezTo>
                    <a:pt x="380090" y="118922"/>
                    <a:pt x="395420" y="134252"/>
                    <a:pt x="395420" y="153090"/>
                  </a:cubicBezTo>
                  <a:cubicBezTo>
                    <a:pt x="395420" y="158386"/>
                    <a:pt x="394166" y="163681"/>
                    <a:pt x="391773" y="168409"/>
                  </a:cubicBezTo>
                  <a:lnTo>
                    <a:pt x="369823" y="211298"/>
                  </a:lnTo>
                  <a:lnTo>
                    <a:pt x="371472" y="214038"/>
                  </a:lnTo>
                  <a:lnTo>
                    <a:pt x="416231" y="214049"/>
                  </a:lnTo>
                  <a:cubicBezTo>
                    <a:pt x="442454" y="214062"/>
                    <a:pt x="463800" y="235408"/>
                    <a:pt x="463800" y="261619"/>
                  </a:cubicBezTo>
                  <a:lnTo>
                    <a:pt x="463800" y="265126"/>
                  </a:lnTo>
                  <a:lnTo>
                    <a:pt x="469491" y="274301"/>
                  </a:lnTo>
                  <a:cubicBezTo>
                    <a:pt x="474926" y="282454"/>
                    <a:pt x="475693" y="291640"/>
                    <a:pt x="475693" y="299502"/>
                  </a:cubicBezTo>
                  <a:cubicBezTo>
                    <a:pt x="475693" y="308213"/>
                    <a:pt x="472906" y="317028"/>
                    <a:pt x="467633" y="324995"/>
                  </a:cubicBezTo>
                  <a:close/>
                </a:path>
              </a:pathLst>
            </a:custGeom>
            <a:solidFill>
              <a:schemeClr val="accent1"/>
            </a:solidFill>
            <a:ln w="1098" cap="flat">
              <a:noFill/>
              <a:prstDash val="solid"/>
              <a:miter/>
            </a:ln>
          </p:spPr>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12">
                <a:defRPr/>
              </a:pPr>
              <a:endParaRPr lang="es-MX" sz="2700">
                <a:solidFill>
                  <a:srgbClr val="231F20"/>
                </a:solidFill>
                <a:latin typeface="Arial" panose="020B0604020202020204"/>
              </a:endParaRPr>
            </a:p>
          </p:txBody>
        </p:sp>
      </p:grpSp>
      <p:sp>
        <p:nvSpPr>
          <p:cNvPr id="2" name="Title 1">
            <a:extLst>
              <a:ext uri="{FF2B5EF4-FFF2-40B4-BE49-F238E27FC236}">
                <a16:creationId xmlns:a16="http://schemas.microsoft.com/office/drawing/2014/main" id="{C116D85A-B05E-AF34-A6B1-55C2E6F6A9C8}"/>
              </a:ext>
            </a:extLst>
          </p:cNvPr>
          <p:cNvSpPr>
            <a:spLocks noGrp="1"/>
          </p:cNvSpPr>
          <p:nvPr>
            <p:ph type="title"/>
          </p:nvPr>
        </p:nvSpPr>
        <p:spPr/>
        <p:txBody>
          <a:bodyPr/>
          <a:lstStyle/>
          <a:p>
            <a:pPr algn="ctr"/>
            <a:r>
              <a:rPr lang="en-US" dirty="0"/>
              <a:t>Better Experiences Lead to Better Outcomes</a:t>
            </a:r>
          </a:p>
        </p:txBody>
      </p:sp>
    </p:spTree>
    <p:extLst>
      <p:ext uri="{BB962C8B-B14F-4D97-AF65-F5344CB8AC3E}">
        <p14:creationId xmlns:p14="http://schemas.microsoft.com/office/powerpoint/2010/main" val="48236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2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4000"/>
                            </p:stCondLst>
                            <p:childTnLst>
                              <p:par>
                                <p:cTn id="14" presetID="1" presetClass="entr" presetSubtype="0" fill="hold" nodeType="afterEffect">
                                  <p:stCondLst>
                                    <p:cond delay="2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6000"/>
                            </p:stCondLst>
                            <p:childTnLst>
                              <p:par>
                                <p:cTn id="17" presetID="1" presetClass="entr" presetSubtype="0" fill="hold" nodeType="afterEffect">
                                  <p:stCondLst>
                                    <p:cond delay="200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578E2-98EE-D02F-E34C-036AB0C4569F}"/>
              </a:ext>
            </a:extLst>
          </p:cNvPr>
          <p:cNvSpPr>
            <a:spLocks noGrp="1"/>
          </p:cNvSpPr>
          <p:nvPr>
            <p:ph type="title"/>
          </p:nvPr>
        </p:nvSpPr>
        <p:spPr>
          <a:xfrm>
            <a:off x="469954" y="562524"/>
            <a:ext cx="17042130" cy="1283859"/>
          </a:xfrm>
        </p:spPr>
        <p:txBody>
          <a:bodyPr>
            <a:noAutofit/>
          </a:bodyPr>
          <a:lstStyle/>
          <a:p>
            <a:r>
              <a:rPr lang="en-ZA" dirty="0">
                <a:solidFill>
                  <a:schemeClr val="accent4"/>
                </a:solidFill>
              </a:rPr>
              <a:t>How                              Foundation augments current IT Management?</a:t>
            </a:r>
          </a:p>
        </p:txBody>
      </p:sp>
      <p:sp>
        <p:nvSpPr>
          <p:cNvPr id="12" name="Arrow: Down 11">
            <a:extLst>
              <a:ext uri="{FF2B5EF4-FFF2-40B4-BE49-F238E27FC236}">
                <a16:creationId xmlns:a16="http://schemas.microsoft.com/office/drawing/2014/main" id="{4FBD684B-D555-6859-EE28-BA557FFB0D41}"/>
              </a:ext>
            </a:extLst>
          </p:cNvPr>
          <p:cNvSpPr/>
          <p:nvPr/>
        </p:nvSpPr>
        <p:spPr>
          <a:xfrm>
            <a:off x="1692662" y="3751778"/>
            <a:ext cx="855554" cy="3203472"/>
          </a:xfrm>
          <a:prstGeom prst="downArrow">
            <a:avLst/>
          </a:prstGeom>
          <a:solidFill>
            <a:srgbClr val="FF9D00"/>
          </a:solidFill>
        </p:spPr>
        <p:style>
          <a:lnRef idx="0">
            <a:schemeClr val="accent6"/>
          </a:lnRef>
          <a:fillRef idx="3">
            <a:schemeClr val="accent6"/>
          </a:fillRef>
          <a:effectRef idx="3">
            <a:schemeClr val="accent6"/>
          </a:effectRef>
          <a:fontRef idx="minor">
            <a:schemeClr val="lt1"/>
          </a:fontRef>
        </p:style>
        <p:txBody>
          <a:bodyPr vert="vert270" rtlCol="0" anchor="ctr"/>
          <a:lstStyle/>
          <a:p>
            <a:pPr algn="ctr"/>
            <a:r>
              <a:rPr lang="en-ZA" sz="2700" dirty="0"/>
              <a:t>Actions</a:t>
            </a:r>
          </a:p>
        </p:txBody>
      </p:sp>
      <p:sp>
        <p:nvSpPr>
          <p:cNvPr id="13" name="Arrow: Down 12">
            <a:extLst>
              <a:ext uri="{FF2B5EF4-FFF2-40B4-BE49-F238E27FC236}">
                <a16:creationId xmlns:a16="http://schemas.microsoft.com/office/drawing/2014/main" id="{F5848B57-F16A-C4F1-8905-C96EE833906E}"/>
              </a:ext>
            </a:extLst>
          </p:cNvPr>
          <p:cNvSpPr/>
          <p:nvPr/>
        </p:nvSpPr>
        <p:spPr>
          <a:xfrm>
            <a:off x="15813807" y="3751776"/>
            <a:ext cx="855554" cy="3203472"/>
          </a:xfrm>
          <a:prstGeom prst="downArrow">
            <a:avLst/>
          </a:prstGeom>
          <a:solidFill>
            <a:srgbClr val="FF9D00"/>
          </a:solidFill>
        </p:spPr>
        <p:style>
          <a:lnRef idx="0">
            <a:schemeClr val="accent6"/>
          </a:lnRef>
          <a:fillRef idx="3">
            <a:schemeClr val="accent6"/>
          </a:fillRef>
          <a:effectRef idx="3">
            <a:schemeClr val="accent6"/>
          </a:effectRef>
          <a:fontRef idx="minor">
            <a:schemeClr val="lt1"/>
          </a:fontRef>
        </p:style>
        <p:txBody>
          <a:bodyPr vert="vert270" rtlCol="0" anchor="ctr"/>
          <a:lstStyle/>
          <a:p>
            <a:pPr algn="ctr"/>
            <a:r>
              <a:rPr lang="en-ZA" sz="2700" dirty="0"/>
              <a:t>Actions</a:t>
            </a:r>
          </a:p>
        </p:txBody>
      </p:sp>
      <p:sp>
        <p:nvSpPr>
          <p:cNvPr id="19" name="Arrow: Up 18">
            <a:extLst>
              <a:ext uri="{FF2B5EF4-FFF2-40B4-BE49-F238E27FC236}">
                <a16:creationId xmlns:a16="http://schemas.microsoft.com/office/drawing/2014/main" id="{E1195CC1-381D-F71D-EA9B-7CF018384FEC}"/>
              </a:ext>
            </a:extLst>
          </p:cNvPr>
          <p:cNvSpPr/>
          <p:nvPr/>
        </p:nvSpPr>
        <p:spPr>
          <a:xfrm>
            <a:off x="8754366" y="3781766"/>
            <a:ext cx="855554" cy="3173483"/>
          </a:xfrm>
          <a:prstGeom prst="upArrow">
            <a:avLst/>
          </a:prstGeom>
          <a:solidFill>
            <a:srgbClr val="7133A1"/>
          </a:solidFill>
        </p:spPr>
        <p:style>
          <a:lnRef idx="0">
            <a:schemeClr val="accent2"/>
          </a:lnRef>
          <a:fillRef idx="3">
            <a:schemeClr val="accent2"/>
          </a:fillRef>
          <a:effectRef idx="3">
            <a:schemeClr val="accent2"/>
          </a:effectRef>
          <a:fontRef idx="minor">
            <a:schemeClr val="lt1"/>
          </a:fontRef>
        </p:style>
        <p:txBody>
          <a:bodyPr vert="vert" rtlCol="0" anchor="ctr"/>
          <a:lstStyle/>
          <a:p>
            <a:pPr algn="ctr"/>
            <a:r>
              <a:rPr lang="en-ZA" sz="2700" dirty="0"/>
              <a:t>Discovery</a:t>
            </a:r>
          </a:p>
        </p:txBody>
      </p:sp>
      <p:sp>
        <p:nvSpPr>
          <p:cNvPr id="20" name="Arrow: Up 19">
            <a:extLst>
              <a:ext uri="{FF2B5EF4-FFF2-40B4-BE49-F238E27FC236}">
                <a16:creationId xmlns:a16="http://schemas.microsoft.com/office/drawing/2014/main" id="{304AEDEA-39FD-E4AB-0B13-4262069AA409}"/>
              </a:ext>
            </a:extLst>
          </p:cNvPr>
          <p:cNvSpPr/>
          <p:nvPr/>
        </p:nvSpPr>
        <p:spPr>
          <a:xfrm>
            <a:off x="6619995" y="3751780"/>
            <a:ext cx="855554" cy="920561"/>
          </a:xfrm>
          <a:prstGeom prst="upArrow">
            <a:avLst/>
          </a:prstGeom>
          <a:solidFill>
            <a:srgbClr val="7133A1"/>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ZA" sz="2700"/>
          </a:p>
        </p:txBody>
      </p:sp>
      <p:sp>
        <p:nvSpPr>
          <p:cNvPr id="21" name="Arrow: Up 20">
            <a:extLst>
              <a:ext uri="{FF2B5EF4-FFF2-40B4-BE49-F238E27FC236}">
                <a16:creationId xmlns:a16="http://schemas.microsoft.com/office/drawing/2014/main" id="{355D15A2-FC15-0B20-BA25-1315D59178CF}"/>
              </a:ext>
            </a:extLst>
          </p:cNvPr>
          <p:cNvSpPr/>
          <p:nvPr/>
        </p:nvSpPr>
        <p:spPr>
          <a:xfrm>
            <a:off x="3695736" y="3754636"/>
            <a:ext cx="855554" cy="920561"/>
          </a:xfrm>
          <a:prstGeom prst="upArrow">
            <a:avLst/>
          </a:prstGeom>
          <a:solidFill>
            <a:srgbClr val="7133A1"/>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ZA" sz="2700"/>
          </a:p>
        </p:txBody>
      </p:sp>
      <p:sp>
        <p:nvSpPr>
          <p:cNvPr id="22" name="Arrow: Up 21">
            <a:extLst>
              <a:ext uri="{FF2B5EF4-FFF2-40B4-BE49-F238E27FC236}">
                <a16:creationId xmlns:a16="http://schemas.microsoft.com/office/drawing/2014/main" id="{0C015835-8F76-BEF6-F915-AA02C26F8151}"/>
              </a:ext>
            </a:extLst>
          </p:cNvPr>
          <p:cNvSpPr/>
          <p:nvPr/>
        </p:nvSpPr>
        <p:spPr>
          <a:xfrm>
            <a:off x="10730255" y="3754636"/>
            <a:ext cx="855554" cy="920561"/>
          </a:xfrm>
          <a:prstGeom prst="upArrow">
            <a:avLst/>
          </a:prstGeom>
          <a:solidFill>
            <a:srgbClr val="7133A1"/>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ZA" sz="2700"/>
          </a:p>
        </p:txBody>
      </p:sp>
      <p:sp>
        <p:nvSpPr>
          <p:cNvPr id="23" name="Arrow: Up 22">
            <a:extLst>
              <a:ext uri="{FF2B5EF4-FFF2-40B4-BE49-F238E27FC236}">
                <a16:creationId xmlns:a16="http://schemas.microsoft.com/office/drawing/2014/main" id="{595ACD29-81AD-54A8-1B33-43D26E8CD949}"/>
              </a:ext>
            </a:extLst>
          </p:cNvPr>
          <p:cNvSpPr/>
          <p:nvPr/>
        </p:nvSpPr>
        <p:spPr>
          <a:xfrm>
            <a:off x="13756368" y="3751780"/>
            <a:ext cx="855554" cy="920561"/>
          </a:xfrm>
          <a:prstGeom prst="upArrow">
            <a:avLst/>
          </a:prstGeom>
          <a:solidFill>
            <a:srgbClr val="7133A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ZA" sz="2700"/>
          </a:p>
        </p:txBody>
      </p:sp>
      <p:sp>
        <p:nvSpPr>
          <p:cNvPr id="26" name="Arrow: Down 25">
            <a:extLst>
              <a:ext uri="{FF2B5EF4-FFF2-40B4-BE49-F238E27FC236}">
                <a16:creationId xmlns:a16="http://schemas.microsoft.com/office/drawing/2014/main" id="{90941539-9263-F5B3-FDB4-9C1010A4227B}"/>
              </a:ext>
            </a:extLst>
          </p:cNvPr>
          <p:cNvSpPr/>
          <p:nvPr/>
        </p:nvSpPr>
        <p:spPr>
          <a:xfrm>
            <a:off x="3717222" y="6031832"/>
            <a:ext cx="760493" cy="923418"/>
          </a:xfrm>
          <a:prstGeom prst="downArrow">
            <a:avLst/>
          </a:prstGeom>
          <a:solidFill>
            <a:srgbClr val="FF9D00"/>
          </a:solidFill>
        </p:spPr>
        <p:style>
          <a:lnRef idx="0">
            <a:schemeClr val="accent6"/>
          </a:lnRef>
          <a:fillRef idx="3">
            <a:schemeClr val="accent6"/>
          </a:fillRef>
          <a:effectRef idx="3">
            <a:schemeClr val="accent6"/>
          </a:effectRef>
          <a:fontRef idx="minor">
            <a:schemeClr val="lt1"/>
          </a:fontRef>
        </p:style>
        <p:txBody>
          <a:bodyPr vert="vert270" rtlCol="0" anchor="ctr"/>
          <a:lstStyle/>
          <a:p>
            <a:pPr algn="ctr"/>
            <a:endParaRPr lang="en-ZA" sz="2700"/>
          </a:p>
        </p:txBody>
      </p:sp>
      <p:sp>
        <p:nvSpPr>
          <p:cNvPr id="27" name="Arrow: Down 26">
            <a:extLst>
              <a:ext uri="{FF2B5EF4-FFF2-40B4-BE49-F238E27FC236}">
                <a16:creationId xmlns:a16="http://schemas.microsoft.com/office/drawing/2014/main" id="{67257D61-EC38-AB79-F21C-ADF9707E8D4F}"/>
              </a:ext>
            </a:extLst>
          </p:cNvPr>
          <p:cNvSpPr/>
          <p:nvPr/>
        </p:nvSpPr>
        <p:spPr>
          <a:xfrm>
            <a:off x="6667524" y="6031832"/>
            <a:ext cx="760493" cy="923418"/>
          </a:xfrm>
          <a:prstGeom prst="downArrow">
            <a:avLst/>
          </a:prstGeom>
          <a:solidFill>
            <a:srgbClr val="FF9D00"/>
          </a:solidFill>
        </p:spPr>
        <p:style>
          <a:lnRef idx="0">
            <a:schemeClr val="accent6"/>
          </a:lnRef>
          <a:fillRef idx="3">
            <a:schemeClr val="accent6"/>
          </a:fillRef>
          <a:effectRef idx="3">
            <a:schemeClr val="accent6"/>
          </a:effectRef>
          <a:fontRef idx="minor">
            <a:schemeClr val="lt1"/>
          </a:fontRef>
        </p:style>
        <p:txBody>
          <a:bodyPr vert="vert270" rtlCol="0" anchor="ctr"/>
          <a:lstStyle/>
          <a:p>
            <a:pPr algn="ctr"/>
            <a:endParaRPr lang="en-ZA" sz="2700"/>
          </a:p>
        </p:txBody>
      </p:sp>
      <p:sp>
        <p:nvSpPr>
          <p:cNvPr id="28" name="Arrow: Down 27">
            <a:extLst>
              <a:ext uri="{FF2B5EF4-FFF2-40B4-BE49-F238E27FC236}">
                <a16:creationId xmlns:a16="http://schemas.microsoft.com/office/drawing/2014/main" id="{32D77C65-FC0D-E18A-EEC6-418BDF0EF0E8}"/>
              </a:ext>
            </a:extLst>
          </p:cNvPr>
          <p:cNvSpPr/>
          <p:nvPr/>
        </p:nvSpPr>
        <p:spPr>
          <a:xfrm>
            <a:off x="10696293" y="6031832"/>
            <a:ext cx="760493" cy="923418"/>
          </a:xfrm>
          <a:prstGeom prst="downArrow">
            <a:avLst/>
          </a:prstGeom>
          <a:solidFill>
            <a:srgbClr val="FF9D00"/>
          </a:solidFill>
        </p:spPr>
        <p:style>
          <a:lnRef idx="0">
            <a:schemeClr val="accent6"/>
          </a:lnRef>
          <a:fillRef idx="3">
            <a:schemeClr val="accent6"/>
          </a:fillRef>
          <a:effectRef idx="3">
            <a:schemeClr val="accent6"/>
          </a:effectRef>
          <a:fontRef idx="minor">
            <a:schemeClr val="lt1"/>
          </a:fontRef>
        </p:style>
        <p:txBody>
          <a:bodyPr vert="vert270" rtlCol="0" anchor="ctr"/>
          <a:lstStyle/>
          <a:p>
            <a:pPr algn="ctr"/>
            <a:endParaRPr lang="en-ZA" sz="2700"/>
          </a:p>
        </p:txBody>
      </p:sp>
      <p:sp>
        <p:nvSpPr>
          <p:cNvPr id="29" name="Arrow: Down 28">
            <a:extLst>
              <a:ext uri="{FF2B5EF4-FFF2-40B4-BE49-F238E27FC236}">
                <a16:creationId xmlns:a16="http://schemas.microsoft.com/office/drawing/2014/main" id="{62345D09-9A8F-6341-BBD7-04E3714972A9}"/>
              </a:ext>
            </a:extLst>
          </p:cNvPr>
          <p:cNvSpPr/>
          <p:nvPr/>
        </p:nvSpPr>
        <p:spPr>
          <a:xfrm>
            <a:off x="13851429" y="6031832"/>
            <a:ext cx="760493" cy="923418"/>
          </a:xfrm>
          <a:prstGeom prst="downArrow">
            <a:avLst/>
          </a:prstGeom>
          <a:solidFill>
            <a:srgbClr val="FF9D00"/>
          </a:solidFill>
        </p:spPr>
        <p:style>
          <a:lnRef idx="0">
            <a:schemeClr val="accent6"/>
          </a:lnRef>
          <a:fillRef idx="3">
            <a:schemeClr val="accent6"/>
          </a:fillRef>
          <a:effectRef idx="3">
            <a:schemeClr val="accent6"/>
          </a:effectRef>
          <a:fontRef idx="minor">
            <a:schemeClr val="lt1"/>
          </a:fontRef>
        </p:style>
        <p:txBody>
          <a:bodyPr vert="vert270" rtlCol="0" anchor="ctr"/>
          <a:lstStyle/>
          <a:p>
            <a:pPr algn="ctr"/>
            <a:endParaRPr lang="en-ZA" sz="2700"/>
          </a:p>
        </p:txBody>
      </p:sp>
      <p:sp>
        <p:nvSpPr>
          <p:cNvPr id="4" name="Rectangle: Rounded Corners 3">
            <a:extLst>
              <a:ext uri="{FF2B5EF4-FFF2-40B4-BE49-F238E27FC236}">
                <a16:creationId xmlns:a16="http://schemas.microsoft.com/office/drawing/2014/main" id="{95C04271-598F-BC42-0E0D-5DA95977F9F2}"/>
              </a:ext>
            </a:extLst>
          </p:cNvPr>
          <p:cNvSpPr/>
          <p:nvPr/>
        </p:nvSpPr>
        <p:spPr>
          <a:xfrm>
            <a:off x="2697593" y="4660232"/>
            <a:ext cx="2851844" cy="137160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ZA" sz="2700" dirty="0"/>
          </a:p>
          <a:p>
            <a:pPr algn="ctr"/>
            <a:r>
              <a:rPr lang="en-ZA" sz="2700" dirty="0"/>
              <a:t>Ivanti MDM</a:t>
            </a:r>
          </a:p>
        </p:txBody>
      </p:sp>
      <p:sp>
        <p:nvSpPr>
          <p:cNvPr id="5" name="Rectangle: Rounded Corners 4">
            <a:extLst>
              <a:ext uri="{FF2B5EF4-FFF2-40B4-BE49-F238E27FC236}">
                <a16:creationId xmlns:a16="http://schemas.microsoft.com/office/drawing/2014/main" id="{03E8C40F-7FBA-87BE-59B8-80A5F3599CCE}"/>
              </a:ext>
            </a:extLst>
          </p:cNvPr>
          <p:cNvSpPr/>
          <p:nvPr/>
        </p:nvSpPr>
        <p:spPr>
          <a:xfrm>
            <a:off x="5712395" y="4660232"/>
            <a:ext cx="2851844" cy="1371600"/>
          </a:xfrm>
          <a:prstGeom prst="roundRect">
            <a:avLst/>
          </a:prstGeom>
          <a:solidFill>
            <a:srgbClr val="B60F45"/>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ZA" sz="2700" dirty="0"/>
              <a:t>IT Systems Management</a:t>
            </a:r>
          </a:p>
        </p:txBody>
      </p:sp>
      <p:sp>
        <p:nvSpPr>
          <p:cNvPr id="6" name="Rectangle: Rounded Corners 5">
            <a:extLst>
              <a:ext uri="{FF2B5EF4-FFF2-40B4-BE49-F238E27FC236}">
                <a16:creationId xmlns:a16="http://schemas.microsoft.com/office/drawing/2014/main" id="{EBEF46F1-F5FA-2ECC-2F73-42A514660B65}"/>
              </a:ext>
            </a:extLst>
          </p:cNvPr>
          <p:cNvSpPr/>
          <p:nvPr/>
        </p:nvSpPr>
        <p:spPr>
          <a:xfrm>
            <a:off x="9732110" y="4660232"/>
            <a:ext cx="2851844" cy="1371600"/>
          </a:xfrm>
          <a:prstGeom prst="roundRect">
            <a:avLst/>
          </a:prstGeom>
          <a:solidFill>
            <a:srgbClr val="B60F45"/>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ZA" sz="2700" dirty="0"/>
              <a:t>IT Systems Management</a:t>
            </a:r>
          </a:p>
        </p:txBody>
      </p:sp>
      <p:sp>
        <p:nvSpPr>
          <p:cNvPr id="7" name="Rectangle: Rounded Corners 6">
            <a:extLst>
              <a:ext uri="{FF2B5EF4-FFF2-40B4-BE49-F238E27FC236}">
                <a16:creationId xmlns:a16="http://schemas.microsoft.com/office/drawing/2014/main" id="{BBB64FDE-8822-4FDB-0B4B-69A187761CB8}"/>
              </a:ext>
            </a:extLst>
          </p:cNvPr>
          <p:cNvSpPr/>
          <p:nvPr/>
        </p:nvSpPr>
        <p:spPr>
          <a:xfrm>
            <a:off x="12758225" y="4660232"/>
            <a:ext cx="2851844" cy="137160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ZA" sz="2700" dirty="0"/>
          </a:p>
          <a:p>
            <a:pPr algn="ctr"/>
            <a:r>
              <a:rPr lang="en-ZA" sz="2700" dirty="0"/>
              <a:t>Ivanti EPM</a:t>
            </a:r>
          </a:p>
        </p:txBody>
      </p:sp>
      <p:grpSp>
        <p:nvGrpSpPr>
          <p:cNvPr id="30" name="Group 29">
            <a:extLst>
              <a:ext uri="{FF2B5EF4-FFF2-40B4-BE49-F238E27FC236}">
                <a16:creationId xmlns:a16="http://schemas.microsoft.com/office/drawing/2014/main" id="{1FDEA331-D7FA-30A1-93D8-8857E3CB80B0}"/>
              </a:ext>
            </a:extLst>
          </p:cNvPr>
          <p:cNvGrpSpPr/>
          <p:nvPr/>
        </p:nvGrpSpPr>
        <p:grpSpPr>
          <a:xfrm>
            <a:off x="3845940" y="4803127"/>
            <a:ext cx="571739" cy="542906"/>
            <a:chOff x="182295" y="499904"/>
            <a:chExt cx="609149" cy="569849"/>
          </a:xfrm>
        </p:grpSpPr>
        <p:pic>
          <p:nvPicPr>
            <p:cNvPr id="31" name="Picture 30">
              <a:extLst>
                <a:ext uri="{FF2B5EF4-FFF2-40B4-BE49-F238E27FC236}">
                  <a16:creationId xmlns:a16="http://schemas.microsoft.com/office/drawing/2014/main" id="{CA33CE7F-B274-5868-7DFA-0FDF76CFC60C}"/>
                </a:ext>
              </a:extLst>
            </p:cNvPr>
            <p:cNvPicPr>
              <a:picLocks noChangeAspect="1"/>
            </p:cNvPicPr>
            <p:nvPr/>
          </p:nvPicPr>
          <p:blipFill>
            <a:blip r:embed="rId2"/>
            <a:stretch>
              <a:fillRect/>
            </a:stretch>
          </p:blipFill>
          <p:spPr>
            <a:xfrm>
              <a:off x="182295" y="499904"/>
              <a:ext cx="609149" cy="569849"/>
            </a:xfrm>
            <a:prstGeom prst="rect">
              <a:avLst/>
            </a:prstGeom>
          </p:spPr>
        </p:pic>
        <p:sp>
          <p:nvSpPr>
            <p:cNvPr id="32" name="Rectangle 31">
              <a:extLst>
                <a:ext uri="{FF2B5EF4-FFF2-40B4-BE49-F238E27FC236}">
                  <a16:creationId xmlns:a16="http://schemas.microsoft.com/office/drawing/2014/main" id="{F64214B5-6C2E-2B2C-B6AC-D1522F639BBD}"/>
                </a:ext>
              </a:extLst>
            </p:cNvPr>
            <p:cNvSpPr/>
            <p:nvPr/>
          </p:nvSpPr>
          <p:spPr>
            <a:xfrm>
              <a:off x="205283" y="561965"/>
              <a:ext cx="487584" cy="5077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2700"/>
            </a:p>
          </p:txBody>
        </p:sp>
      </p:grpSp>
      <p:grpSp>
        <p:nvGrpSpPr>
          <p:cNvPr id="33" name="Group 32">
            <a:extLst>
              <a:ext uri="{FF2B5EF4-FFF2-40B4-BE49-F238E27FC236}">
                <a16:creationId xmlns:a16="http://schemas.microsoft.com/office/drawing/2014/main" id="{EE9F021A-A5D3-951B-BFCA-A6DD51E8B9E0}"/>
              </a:ext>
            </a:extLst>
          </p:cNvPr>
          <p:cNvGrpSpPr/>
          <p:nvPr/>
        </p:nvGrpSpPr>
        <p:grpSpPr>
          <a:xfrm>
            <a:off x="13945805" y="4760273"/>
            <a:ext cx="571739" cy="542906"/>
            <a:chOff x="182295" y="499904"/>
            <a:chExt cx="609149" cy="569849"/>
          </a:xfrm>
        </p:grpSpPr>
        <p:pic>
          <p:nvPicPr>
            <p:cNvPr id="34" name="Picture 33">
              <a:extLst>
                <a:ext uri="{FF2B5EF4-FFF2-40B4-BE49-F238E27FC236}">
                  <a16:creationId xmlns:a16="http://schemas.microsoft.com/office/drawing/2014/main" id="{E8816946-3A1C-FE91-506B-51A086C5651C}"/>
                </a:ext>
              </a:extLst>
            </p:cNvPr>
            <p:cNvPicPr>
              <a:picLocks noChangeAspect="1"/>
            </p:cNvPicPr>
            <p:nvPr/>
          </p:nvPicPr>
          <p:blipFill>
            <a:blip r:embed="rId2"/>
            <a:stretch>
              <a:fillRect/>
            </a:stretch>
          </p:blipFill>
          <p:spPr>
            <a:xfrm>
              <a:off x="182295" y="499904"/>
              <a:ext cx="609149" cy="569849"/>
            </a:xfrm>
            <a:prstGeom prst="rect">
              <a:avLst/>
            </a:prstGeom>
          </p:spPr>
        </p:pic>
        <p:sp>
          <p:nvSpPr>
            <p:cNvPr id="35" name="Rectangle 34">
              <a:extLst>
                <a:ext uri="{FF2B5EF4-FFF2-40B4-BE49-F238E27FC236}">
                  <a16:creationId xmlns:a16="http://schemas.microsoft.com/office/drawing/2014/main" id="{B022BB6D-FFC7-454D-2658-C5461DB60C2A}"/>
                </a:ext>
              </a:extLst>
            </p:cNvPr>
            <p:cNvSpPr/>
            <p:nvPr/>
          </p:nvSpPr>
          <p:spPr>
            <a:xfrm>
              <a:off x="205283" y="561965"/>
              <a:ext cx="487584" cy="5077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2700"/>
            </a:p>
          </p:txBody>
        </p:sp>
      </p:grpSp>
      <p:pic>
        <p:nvPicPr>
          <p:cNvPr id="42" name="Picture 41" descr="Icon&#10;&#10;Description automatically generated">
            <a:extLst>
              <a:ext uri="{FF2B5EF4-FFF2-40B4-BE49-F238E27FC236}">
                <a16:creationId xmlns:a16="http://schemas.microsoft.com/office/drawing/2014/main" id="{DF12177B-545C-57C6-EE43-CB3B747DB84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6000"/>
                    </a14:imgEffect>
                  </a14:imgLayer>
                </a14:imgProps>
              </a:ext>
              <a:ext uri="{28A0092B-C50C-407E-A947-70E740481C1C}">
                <a14:useLocalDpi xmlns:a14="http://schemas.microsoft.com/office/drawing/2010/main"/>
              </a:ext>
            </a:extLst>
          </a:blip>
          <a:srcRect r="57029"/>
          <a:stretch/>
        </p:blipFill>
        <p:spPr>
          <a:xfrm>
            <a:off x="2862761" y="451033"/>
            <a:ext cx="1661222" cy="593069"/>
          </a:xfrm>
          <a:prstGeom prst="rect">
            <a:avLst/>
          </a:prstGeom>
        </p:spPr>
      </p:pic>
      <p:pic>
        <p:nvPicPr>
          <p:cNvPr id="43" name="Picture 42" descr="Icon&#10;&#10;Description automatically generated">
            <a:extLst>
              <a:ext uri="{FF2B5EF4-FFF2-40B4-BE49-F238E27FC236}">
                <a16:creationId xmlns:a16="http://schemas.microsoft.com/office/drawing/2014/main" id="{84FC77E7-F622-FD2E-0E03-DDA2E077E2B2}"/>
              </a:ext>
            </a:extLst>
          </p:cNvPr>
          <p:cNvPicPr>
            <a:picLocks noChangeAspect="1"/>
          </p:cNvPicPr>
          <p:nvPr/>
        </p:nvPicPr>
        <p:blipFill rotWithShape="1">
          <a:blip r:embed="rId3" cstate="screen">
            <a:extLst>
              <a:ext uri="{BEBA8EAE-BF5A-486C-A8C5-ECC9F3942E4B}">
                <a14:imgProps xmlns:a14="http://schemas.microsoft.com/office/drawing/2010/main">
                  <a14:imgLayer r:embed="rId5">
                    <a14:imgEffect>
                      <a14:brightnessContrast bright="6000"/>
                    </a14:imgEffect>
                  </a14:imgLayer>
                </a14:imgProps>
              </a:ext>
              <a:ext uri="{28A0092B-C50C-407E-A947-70E740481C1C}">
                <a14:useLocalDpi xmlns:a14="http://schemas.microsoft.com/office/drawing/2010/main"/>
              </a:ext>
            </a:extLst>
          </a:blip>
          <a:srcRect l="48306" t="29059"/>
          <a:stretch/>
        </p:blipFill>
        <p:spPr>
          <a:xfrm>
            <a:off x="4712907" y="596256"/>
            <a:ext cx="2065893" cy="434922"/>
          </a:xfrm>
          <a:prstGeom prst="rect">
            <a:avLst/>
          </a:prstGeom>
        </p:spPr>
      </p:pic>
      <p:sp>
        <p:nvSpPr>
          <p:cNvPr id="8" name="Rectangle: Rounded Corners 7">
            <a:extLst>
              <a:ext uri="{FF2B5EF4-FFF2-40B4-BE49-F238E27FC236}">
                <a16:creationId xmlns:a16="http://schemas.microsoft.com/office/drawing/2014/main" id="{C7ABDA8E-9248-9097-46E5-4638840C1EB2}"/>
              </a:ext>
            </a:extLst>
          </p:cNvPr>
          <p:cNvSpPr/>
          <p:nvPr/>
        </p:nvSpPr>
        <p:spPr>
          <a:xfrm>
            <a:off x="1054393" y="2786774"/>
            <a:ext cx="16255497" cy="965003"/>
          </a:xfrm>
          <a:prstGeom prst="roundRect">
            <a:avLst/>
          </a:prstGeom>
          <a:gradFill>
            <a:gsLst>
              <a:gs pos="0">
                <a:srgbClr val="7135A1"/>
              </a:gs>
              <a:gs pos="50000">
                <a:srgbClr val="7030A0"/>
              </a:gs>
              <a:gs pos="100000">
                <a:srgbClr val="7135A1"/>
              </a:gs>
            </a:gsLst>
          </a:gra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ZA" sz="2700" dirty="0"/>
              <a:t>Ivanti Neurons Foundation</a:t>
            </a:r>
          </a:p>
        </p:txBody>
      </p:sp>
      <p:grpSp>
        <p:nvGrpSpPr>
          <p:cNvPr id="9" name="Group 8">
            <a:extLst>
              <a:ext uri="{FF2B5EF4-FFF2-40B4-BE49-F238E27FC236}">
                <a16:creationId xmlns:a16="http://schemas.microsoft.com/office/drawing/2014/main" id="{B4DA67B0-6890-DCB6-933D-AD4B5B60762D}"/>
              </a:ext>
            </a:extLst>
          </p:cNvPr>
          <p:cNvGrpSpPr/>
          <p:nvPr/>
        </p:nvGrpSpPr>
        <p:grpSpPr>
          <a:xfrm>
            <a:off x="11522711" y="2844389"/>
            <a:ext cx="913724" cy="854774"/>
            <a:chOff x="182295" y="499904"/>
            <a:chExt cx="609149" cy="569849"/>
          </a:xfrm>
        </p:grpSpPr>
        <p:pic>
          <p:nvPicPr>
            <p:cNvPr id="10" name="Picture 9">
              <a:extLst>
                <a:ext uri="{FF2B5EF4-FFF2-40B4-BE49-F238E27FC236}">
                  <a16:creationId xmlns:a16="http://schemas.microsoft.com/office/drawing/2014/main" id="{5E652E71-D9DA-50CE-4D81-8AF42BEB8615}"/>
                </a:ext>
              </a:extLst>
            </p:cNvPr>
            <p:cNvPicPr>
              <a:picLocks noChangeAspect="1"/>
            </p:cNvPicPr>
            <p:nvPr/>
          </p:nvPicPr>
          <p:blipFill>
            <a:blip r:embed="rId2"/>
            <a:stretch>
              <a:fillRect/>
            </a:stretch>
          </p:blipFill>
          <p:spPr>
            <a:xfrm>
              <a:off x="182295" y="499904"/>
              <a:ext cx="609149" cy="569849"/>
            </a:xfrm>
            <a:prstGeom prst="rect">
              <a:avLst/>
            </a:prstGeom>
          </p:spPr>
        </p:pic>
        <p:sp>
          <p:nvSpPr>
            <p:cNvPr id="11" name="Rectangle 10">
              <a:extLst>
                <a:ext uri="{FF2B5EF4-FFF2-40B4-BE49-F238E27FC236}">
                  <a16:creationId xmlns:a16="http://schemas.microsoft.com/office/drawing/2014/main" id="{910614BB-FD7C-D15A-FA10-F019342B0FFA}"/>
                </a:ext>
              </a:extLst>
            </p:cNvPr>
            <p:cNvSpPr/>
            <p:nvPr/>
          </p:nvSpPr>
          <p:spPr>
            <a:xfrm>
              <a:off x="205283" y="561965"/>
              <a:ext cx="487584" cy="5077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2700"/>
            </a:p>
          </p:txBody>
        </p:sp>
      </p:grpSp>
      <p:sp>
        <p:nvSpPr>
          <p:cNvPr id="45" name="TextBox 44">
            <a:extLst>
              <a:ext uri="{FF2B5EF4-FFF2-40B4-BE49-F238E27FC236}">
                <a16:creationId xmlns:a16="http://schemas.microsoft.com/office/drawing/2014/main" id="{E45B4DB1-B64D-ED49-8369-49468697B824}"/>
              </a:ext>
            </a:extLst>
          </p:cNvPr>
          <p:cNvSpPr txBox="1"/>
          <p:nvPr/>
        </p:nvSpPr>
        <p:spPr>
          <a:xfrm>
            <a:off x="3902970" y="2924728"/>
            <a:ext cx="3823644" cy="646331"/>
          </a:xfrm>
          <a:prstGeom prst="rect">
            <a:avLst/>
          </a:prstGeom>
          <a:noFill/>
        </p:spPr>
        <p:txBody>
          <a:bodyPr wrap="square" rtlCol="0">
            <a:spAutoFit/>
          </a:bodyPr>
          <a:lstStyle/>
          <a:p>
            <a:r>
              <a:rPr lang="en-ZA" sz="3600" b="1" i="1" dirty="0">
                <a:solidFill>
                  <a:schemeClr val="bg1"/>
                </a:solidFill>
                <a:effectLst>
                  <a:outerShdw blurRad="38100" dist="38100" dir="2700000" algn="tl">
                    <a:srgbClr val="000000">
                      <a:alpha val="43137"/>
                    </a:srgbClr>
                  </a:outerShdw>
                </a:effectLst>
              </a:rPr>
              <a:t>Insights</a:t>
            </a:r>
          </a:p>
        </p:txBody>
      </p:sp>
      <p:pic>
        <p:nvPicPr>
          <p:cNvPr id="46" name="Picture 45">
            <a:extLst>
              <a:ext uri="{FF2B5EF4-FFF2-40B4-BE49-F238E27FC236}">
                <a16:creationId xmlns:a16="http://schemas.microsoft.com/office/drawing/2014/main" id="{8460E55A-843D-426C-8B3C-AEDB42BB60D7}"/>
              </a:ext>
            </a:extLst>
          </p:cNvPr>
          <p:cNvPicPr>
            <a:picLocks noChangeAspect="1"/>
          </p:cNvPicPr>
          <p:nvPr/>
        </p:nvPicPr>
        <p:blipFill>
          <a:blip r:embed="rId2"/>
          <a:stretch>
            <a:fillRect/>
          </a:stretch>
        </p:blipFill>
        <p:spPr>
          <a:xfrm>
            <a:off x="4521673" y="2954616"/>
            <a:ext cx="267176" cy="249939"/>
          </a:xfrm>
          <a:prstGeom prst="rect">
            <a:avLst/>
          </a:prstGeom>
        </p:spPr>
      </p:pic>
      <p:sp>
        <p:nvSpPr>
          <p:cNvPr id="48" name="TextBox 47">
            <a:extLst>
              <a:ext uri="{FF2B5EF4-FFF2-40B4-BE49-F238E27FC236}">
                <a16:creationId xmlns:a16="http://schemas.microsoft.com/office/drawing/2014/main" id="{FD26B35F-A6DA-AF4F-9F87-A7872605F3AA}"/>
              </a:ext>
            </a:extLst>
          </p:cNvPr>
          <p:cNvSpPr txBox="1"/>
          <p:nvPr/>
        </p:nvSpPr>
        <p:spPr>
          <a:xfrm>
            <a:off x="13265443" y="2881390"/>
            <a:ext cx="2344623" cy="646331"/>
          </a:xfrm>
          <a:prstGeom prst="rect">
            <a:avLst/>
          </a:prstGeom>
          <a:noFill/>
        </p:spPr>
        <p:txBody>
          <a:bodyPr wrap="square" rtlCol="0">
            <a:spAutoFit/>
          </a:bodyPr>
          <a:lstStyle/>
          <a:p>
            <a:r>
              <a:rPr lang="en-ZA" sz="3600" b="1" i="1" dirty="0">
                <a:solidFill>
                  <a:schemeClr val="bg1"/>
                </a:solidFill>
                <a:effectLst>
                  <a:outerShdw blurRad="38100" dist="38100" dir="2700000" algn="tl">
                    <a:srgbClr val="000000">
                      <a:alpha val="43137"/>
                    </a:srgbClr>
                  </a:outerShdw>
                </a:effectLst>
              </a:rPr>
              <a:t>Actions</a:t>
            </a:r>
          </a:p>
        </p:txBody>
      </p:sp>
      <p:pic>
        <p:nvPicPr>
          <p:cNvPr id="50" name="Picture 49">
            <a:extLst>
              <a:ext uri="{FF2B5EF4-FFF2-40B4-BE49-F238E27FC236}">
                <a16:creationId xmlns:a16="http://schemas.microsoft.com/office/drawing/2014/main" id="{975CB2BF-7E00-4A80-48D8-078B26BB2823}"/>
              </a:ext>
            </a:extLst>
          </p:cNvPr>
          <p:cNvPicPr>
            <a:picLocks noChangeAspect="1"/>
          </p:cNvPicPr>
          <p:nvPr/>
        </p:nvPicPr>
        <p:blipFill>
          <a:blip r:embed="rId2"/>
          <a:stretch>
            <a:fillRect/>
          </a:stretch>
        </p:blipFill>
        <p:spPr>
          <a:xfrm>
            <a:off x="13967381" y="2844389"/>
            <a:ext cx="281193" cy="263052"/>
          </a:xfrm>
          <a:prstGeom prst="rect">
            <a:avLst/>
          </a:prstGeom>
        </p:spPr>
      </p:pic>
      <p:sp>
        <p:nvSpPr>
          <p:cNvPr id="3" name="Rectangle: Rounded Corners 2">
            <a:extLst>
              <a:ext uri="{FF2B5EF4-FFF2-40B4-BE49-F238E27FC236}">
                <a16:creationId xmlns:a16="http://schemas.microsoft.com/office/drawing/2014/main" id="{8668950B-4621-4890-AF67-6D0DEEEA1D80}"/>
              </a:ext>
            </a:extLst>
          </p:cNvPr>
          <p:cNvSpPr/>
          <p:nvPr/>
        </p:nvSpPr>
        <p:spPr>
          <a:xfrm>
            <a:off x="1054393" y="6955250"/>
            <a:ext cx="16255497" cy="1130829"/>
          </a:xfrm>
          <a:prstGeom prst="roundRect">
            <a:avLst/>
          </a:prstGeom>
          <a:solidFill>
            <a:schemeClr val="tx1">
              <a:lumMod val="50000"/>
              <a:lumOff val="50000"/>
            </a:schemeClr>
          </a:solidFill>
        </p:spPr>
        <p:style>
          <a:lnRef idx="0">
            <a:schemeClr val="dk1"/>
          </a:lnRef>
          <a:fillRef idx="3">
            <a:schemeClr val="dk1"/>
          </a:fillRef>
          <a:effectRef idx="3">
            <a:schemeClr val="dk1"/>
          </a:effectRef>
          <a:fontRef idx="minor">
            <a:schemeClr val="lt1"/>
          </a:fontRef>
        </p:style>
        <p:txBody>
          <a:bodyPr rtlCol="0" anchor="ctr"/>
          <a:lstStyle/>
          <a:p>
            <a:pPr algn="ctr"/>
            <a:r>
              <a:rPr lang="en-ZA" sz="2700" dirty="0"/>
              <a:t>IT infrastructure</a:t>
            </a:r>
          </a:p>
        </p:txBody>
      </p:sp>
      <p:sp>
        <p:nvSpPr>
          <p:cNvPr id="14" name="TextBox 13">
            <a:extLst>
              <a:ext uri="{FF2B5EF4-FFF2-40B4-BE49-F238E27FC236}">
                <a16:creationId xmlns:a16="http://schemas.microsoft.com/office/drawing/2014/main" id="{83AFAE32-8323-126D-19D4-9DAF9F4E01BF}"/>
              </a:ext>
            </a:extLst>
          </p:cNvPr>
          <p:cNvSpPr txBox="1"/>
          <p:nvPr/>
        </p:nvSpPr>
        <p:spPr>
          <a:xfrm>
            <a:off x="2031517" y="8767414"/>
            <a:ext cx="13919003" cy="923330"/>
          </a:xfrm>
          <a:prstGeom prst="rect">
            <a:avLst/>
          </a:prstGeom>
          <a:noFill/>
        </p:spPr>
        <p:txBody>
          <a:bodyPr wrap="none" rtlCol="0">
            <a:spAutoFit/>
          </a:bodyPr>
          <a:lstStyle/>
          <a:p>
            <a:pPr algn="ctr"/>
            <a:r>
              <a:rPr lang="en-ZA" sz="2700" dirty="0"/>
              <a:t>No need to replace existing management systems – augment them to improve service experience.</a:t>
            </a:r>
          </a:p>
          <a:p>
            <a:pPr algn="ctr"/>
            <a:r>
              <a:rPr lang="en-ZA" sz="2700" dirty="0"/>
              <a:t>Agile deployment, quick to realise value.</a:t>
            </a:r>
          </a:p>
        </p:txBody>
      </p:sp>
    </p:spTree>
    <p:extLst>
      <p:ext uri="{BB962C8B-B14F-4D97-AF65-F5344CB8AC3E}">
        <p14:creationId xmlns:p14="http://schemas.microsoft.com/office/powerpoint/2010/main" val="74745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10" presetClass="entr" presetSubtype="0"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9" grpId="0" animBg="1"/>
      <p:bldP spid="20" grpId="0" animBg="1"/>
      <p:bldP spid="21" grpId="0" animBg="1"/>
      <p:bldP spid="22" grpId="0" animBg="1"/>
      <p:bldP spid="23" grpId="0" animBg="1"/>
      <p:bldP spid="8" grpId="0" animBg="1"/>
      <p:bldP spid="45"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0">
            <a:extLst>
              <a:ext uri="{FF2B5EF4-FFF2-40B4-BE49-F238E27FC236}">
                <a16:creationId xmlns:a16="http://schemas.microsoft.com/office/drawing/2014/main" id="{DD29FC4A-9AE1-C058-5091-FB9B74FB2322}"/>
              </a:ext>
            </a:extLst>
          </p:cNvPr>
          <p:cNvSpPr txBox="1"/>
          <p:nvPr/>
        </p:nvSpPr>
        <p:spPr>
          <a:xfrm>
            <a:off x="9470335" y="4740248"/>
            <a:ext cx="5150427" cy="806503"/>
          </a:xfrm>
          <a:prstGeom prst="rect">
            <a:avLst/>
          </a:prstGeom>
        </p:spPr>
        <p:txBody>
          <a:bodyPr wrap="square" lIns="0" tIns="0" rIns="0" bIns="0" rtlCol="0" anchor="t">
            <a:spAutoFit/>
          </a:bodyPr>
          <a:lstStyle/>
          <a:p>
            <a:pPr algn="ctr">
              <a:lnSpc>
                <a:spcPts val="6160"/>
              </a:lnSpc>
              <a:spcBef>
                <a:spcPct val="0"/>
              </a:spcBef>
            </a:pPr>
            <a:r>
              <a:rPr lang="en-US" sz="7200" b="1" spc="-168" dirty="0">
                <a:solidFill>
                  <a:srgbClr val="FFFFFF"/>
                </a:solidFill>
                <a:latin typeface="Arial"/>
                <a:ea typeface="Inter"/>
                <a:cs typeface="Arial"/>
              </a:rPr>
              <a:t>Thank you</a:t>
            </a:r>
          </a:p>
        </p:txBody>
      </p:sp>
    </p:spTree>
    <p:extLst>
      <p:ext uri="{BB962C8B-B14F-4D97-AF65-F5344CB8AC3E}">
        <p14:creationId xmlns:p14="http://schemas.microsoft.com/office/powerpoint/2010/main" val="1894050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ec12fc0442a7451bb3784213255a0053 xmlns="5fdd1cf4-3cc0-4432-a7a2-7109790f3d31">
      <Terms xmlns="http://schemas.microsoft.com/office/infopath/2007/PartnerControls"/>
    </ec12fc0442a7451bb3784213255a0053>
    <Choice xmlns="5fdd1cf4-3cc0-4432-a7a2-7109790f3d31" xsi:nil="true"/>
    <ImageType xmlns="5fdd1cf4-3cc0-4432-a7a2-7109790f3d31" xsi:nil="true"/>
    <Hyperlink xmlns="5fdd1cf4-3cc0-4432-a7a2-7109790f3d31">
      <Url xsi:nil="true"/>
      <Description xsi:nil="true"/>
    </Hyperlink>
    <VideoTags2 xmlns="5fdd1cf4-3cc0-4432-a7a2-7109790f3d31" xsi:nil="true"/>
    <lcf76f155ced4ddcb4097134ff3c332f xmlns="5fdd1cf4-3cc0-4432-a7a2-7109790f3d31">
      <Terms xmlns="http://schemas.microsoft.com/office/infopath/2007/PartnerControls"/>
    </lcf76f155ced4ddcb4097134ff3c332f>
    <Round_x002d_01 xmlns="5fdd1cf4-3cc0-4432-a7a2-7109790f3d31">false</Round_x002d_01>
    <Thumbnail xmlns="5fdd1cf4-3cc0-4432-a7a2-7109790f3d31" xsi:nil="true"/>
    <TaxCatchAll xmlns="da53939c-dcd9-44dd-ac85-d0bd4e15d91e" xsi:nil="true"/>
    <SharedWithUsers xmlns="da53939c-dcd9-44dd-ac85-d0bd4e15d91e">
      <UserInfo>
        <DisplayName>Paige Breaux</DisplayName>
        <AccountId>11248</AccountId>
        <AccountType/>
      </UserInfo>
      <UserInfo>
        <DisplayName>Rachel Haberman</DisplayName>
        <AccountId>5751</AccountId>
        <AccountType/>
      </UserInfo>
      <UserInfo>
        <DisplayName>Hannah Saenz</DisplayName>
        <AccountId>11348</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6A529CB4A62A742AE048CABF7079222" ma:contentTypeVersion="29" ma:contentTypeDescription="Create a new document." ma:contentTypeScope="" ma:versionID="bea759b22810742c6e608d460e70f72a">
  <xsd:schema xmlns:xsd="http://www.w3.org/2001/XMLSchema" xmlns:xs="http://www.w3.org/2001/XMLSchema" xmlns:p="http://schemas.microsoft.com/office/2006/metadata/properties" xmlns:ns2="5fdd1cf4-3cc0-4432-a7a2-7109790f3d31" xmlns:ns3="da53939c-dcd9-44dd-ac85-d0bd4e15d91e" targetNamespace="http://schemas.microsoft.com/office/2006/metadata/properties" ma:root="true" ma:fieldsID="d23d51fd32b8d95dec40b7cb004a5fd0" ns2:_="" ns3:_="">
    <xsd:import namespace="5fdd1cf4-3cc0-4432-a7a2-7109790f3d31"/>
    <xsd:import namespace="da53939c-dcd9-44dd-ac85-d0bd4e15d91e"/>
    <xsd:element name="properties">
      <xsd:complexType>
        <xsd:sequence>
          <xsd:element name="documentManagement">
            <xsd:complexType>
              <xsd:all>
                <xsd:element ref="ns2:VideoTags2" minOccurs="0"/>
                <xsd:element ref="ns2:Choice" minOccurs="0"/>
                <xsd:element ref="ns2:Hyperlink" minOccurs="0"/>
                <xsd:element ref="ns2:ImageType"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ec12fc0442a7451bb3784213255a0053" minOccurs="0"/>
                <xsd:element ref="ns2:MediaServiceObjectDetectorVersions" minOccurs="0"/>
                <xsd:element ref="ns2:Round_x002d_01" minOccurs="0"/>
                <xsd:element ref="ns2:MediaServiceSearchProperties" minOccurs="0"/>
                <xsd:element ref="ns2:Thumbnai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dd1cf4-3cc0-4432-a7a2-7109790f3d31" elementFormDefault="qualified">
    <xsd:import namespace="http://schemas.microsoft.com/office/2006/documentManagement/types"/>
    <xsd:import namespace="http://schemas.microsoft.com/office/infopath/2007/PartnerControls"/>
    <xsd:element name="VideoTags2" ma:index="2" nillable="true" ma:displayName="Video Tags" ma:format="Dropdown" ma:internalName="VideoTags2" ma:readOnly="false">
      <xsd:simpleType>
        <xsd:union memberTypes="dms:Text">
          <xsd:simpleType>
            <xsd:restriction base="dms:Choice">
              <xsd:enumeration value="High Level Marketing"/>
              <xsd:enumeration value="Product Overview"/>
              <xsd:enumeration value="Product Webinar"/>
              <xsd:enumeration value="Product Demo"/>
              <xsd:enumeration value="Customer Case Study"/>
              <xsd:enumeration value="Solutions"/>
              <xsd:enumeration value="Social Media"/>
              <xsd:enumeration value="B-Roll"/>
              <xsd:enumeration value="Employee"/>
            </xsd:restriction>
          </xsd:simpleType>
        </xsd:union>
      </xsd:simpleType>
    </xsd:element>
    <xsd:element name="Choice" ma:index="4" nillable="true" ma:displayName="Choice" ma:format="Dropdown" ma:internalName="Choice" ma:readOnly="false">
      <xsd:simpleType>
        <xsd:restriction base="dms:Choice">
          <xsd:enumeration value="Choice 1"/>
          <xsd:enumeration value="Choice 2"/>
          <xsd:enumeration value="Choice 3"/>
        </xsd:restriction>
      </xsd:simpleType>
    </xsd:element>
    <xsd:element name="Hyperlink" ma:index="5" nillable="true" ma:displayName="Hyperlink" ma:format="Hyperlink" ma:internalName="Hyperlink"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ImageType" ma:index="7" nillable="true" ma:displayName="Image Type" ma:description="One word description on image type" ma:format="Dropdown" ma:hidden="true" ma:internalName="ImageType" ma:readOnly="false">
      <xsd:simpleType>
        <xsd:union memberTypes="dms:Text">
          <xsd:simpleType>
            <xsd:restriction base="dms:Choice">
              <xsd:enumeration value="Abstract"/>
              <xsd:enumeration value="People"/>
              <xsd:enumeration value="Landscape"/>
              <xsd:enumeration value="City Scape"/>
              <xsd:enumeration value="Device"/>
              <xsd:enumeration value="Hardware"/>
              <xsd:enumeration value="People / Device"/>
              <xsd:enumeration value="Environment"/>
              <xsd:enumeration value="Banner"/>
              <xsd:enumeration value="Illustration"/>
              <xsd:enumeration value="Supply Chain"/>
              <xsd:enumeration value="Picked"/>
            </xsd:restriction>
          </xsd:simpleType>
        </xsd:un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description="" ma:hidden="true" ma:internalName="MediaServiceAutoTags" ma:readOnly="true">
      <xsd:simpleType>
        <xsd:restriction base="dms:Text"/>
      </xsd:simpleType>
    </xsd:element>
    <xsd:element name="MediaServiceOCR" ma:index="11" nillable="true" ma:displayName="Extracted Text" ma:hidden="true" ma:internalName="MediaServiceOCR"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hidden="true" ma:internalName="MediaServiceKeyPoints" ma:readOnly="true">
      <xsd:simpleType>
        <xsd:restriction base="dms:Note"/>
      </xsd:simpleType>
    </xsd:element>
    <xsd:element name="MediaServiceLocation" ma:index="17" nillable="true" ma:displayName="Location" ma:hidden="true" ma:internalName="MediaServiceLocation" ma:readOnly="true">
      <xsd:simpleType>
        <xsd:restriction base="dms:Text"/>
      </xsd:simpleType>
    </xsd:element>
    <xsd:element name="MediaLengthInSeconds" ma:index="21"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908e508-2fda-4ce2-b952-de9af3137cf6" ma:termSetId="09814cd3-568e-fe90-9814-8d621ff8fb84" ma:anchorId="fba54fb3-c3e1-fe81-a776-ca4b69148c4d" ma:open="true" ma:isKeyword="false">
      <xsd:complexType>
        <xsd:sequence>
          <xsd:element ref="pc:Terms" minOccurs="0" maxOccurs="1"/>
        </xsd:sequence>
      </xsd:complexType>
    </xsd:element>
    <xsd:element name="ec12fc0442a7451bb3784213255a0053" ma:index="28" nillable="true" ma:taxonomy="true" ma:internalName="ec12fc0442a7451bb3784213255a0053" ma:taxonomyFieldName="Metadata" ma:displayName="Metadata" ma:readOnly="false" ma:default="" ma:fieldId="{ec12fc04-42a7-451b-b378-4213255a0053}" ma:taxonomyMulti="true" ma:sspId="b908e508-2fda-4ce2-b952-de9af3137cf6" ma:termSetId="de0ca529-ebc5-483a-bc36-3f779659f540" ma:anchorId="ad9f7cd0-e3be-4f79-8a72-5a644443adaa" ma:open="false" ma:isKeyword="false">
      <xsd:complexType>
        <xsd:sequence>
          <xsd:element ref="pc:Terms" minOccurs="0" maxOccurs="1"/>
        </xsd:sequence>
      </xsd:complex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Round_x002d_01" ma:index="31" nillable="true" ma:displayName="Round-01" ma:default="0" ma:format="Dropdown" ma:internalName="Round_x002d_01">
      <xsd:simpleType>
        <xsd:restriction base="dms:Boolean"/>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Thumbnail" ma:index="33" nillable="true" ma:displayName="Thumbnail" ma:format="Thumbnail" ma:internalName="Thumbnail">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a53939c-dcd9-44dd-ac85-d0bd4e15d91e" elementFormDefault="qualified">
    <xsd:import namespace="http://schemas.microsoft.com/office/2006/documentManagement/types"/>
    <xsd:import namespace="http://schemas.microsoft.com/office/infopath/2007/PartnerControls"/>
    <xsd:element name="SharedWithUsers" ma:index="1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83c747c0-d340-4bb6-9118-c27eb0231322}" ma:internalName="TaxCatchAll" ma:readOnly="false" ma:showField="CatchAllData" ma:web="da53939c-dcd9-44dd-ac85-d0bd4e15d9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4DF369-BF58-46F3-BFDF-E1E86AB983DC}">
  <ds:schemaRefs>
    <ds:schemaRef ds:uri="http://purl.org/dc/dcmitype/"/>
    <ds:schemaRef ds:uri="http://schemas.microsoft.com/office/2006/documentManagement/types"/>
    <ds:schemaRef ds:uri="5fdd1cf4-3cc0-4432-a7a2-7109790f3d31"/>
    <ds:schemaRef ds:uri="http://purl.org/dc/terms/"/>
    <ds:schemaRef ds:uri="http://purl.org/dc/elements/1.1/"/>
    <ds:schemaRef ds:uri="http://schemas.microsoft.com/office/infopath/2007/PartnerControls"/>
    <ds:schemaRef ds:uri="http://www.w3.org/XML/1998/namespace"/>
    <ds:schemaRef ds:uri="http://schemas.openxmlformats.org/package/2006/metadata/core-properties"/>
    <ds:schemaRef ds:uri="da53939c-dcd9-44dd-ac85-d0bd4e15d91e"/>
    <ds:schemaRef ds:uri="http://schemas.microsoft.com/office/2006/metadata/properties"/>
  </ds:schemaRefs>
</ds:datastoreItem>
</file>

<file path=customXml/itemProps2.xml><?xml version="1.0" encoding="utf-8"?>
<ds:datastoreItem xmlns:ds="http://schemas.openxmlformats.org/officeDocument/2006/customXml" ds:itemID="{C21B9638-DC56-4357-94E1-9BA391ECD466}">
  <ds:schemaRefs>
    <ds:schemaRef ds:uri="http://schemas.microsoft.com/sharepoint/v3/contenttype/forms"/>
  </ds:schemaRefs>
</ds:datastoreItem>
</file>

<file path=customXml/itemProps3.xml><?xml version="1.0" encoding="utf-8"?>
<ds:datastoreItem xmlns:ds="http://schemas.openxmlformats.org/officeDocument/2006/customXml" ds:itemID="{62543A36-053A-41C2-8328-0168B3E9F669}">
  <ds:schemaRefs>
    <ds:schemaRef ds:uri="5fdd1cf4-3cc0-4432-a7a2-7109790f3d31"/>
    <ds:schemaRef ds:uri="da53939c-dcd9-44dd-ac85-d0bd4e15d9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3039</TotalTime>
  <Words>891</Words>
  <Application>Microsoft Office PowerPoint</Application>
  <PresentationFormat>Custom</PresentationFormat>
  <Paragraphs>186</Paragraphs>
  <Slides>19</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Inter Light</vt:lpstr>
      <vt:lpstr>Aptos</vt:lpstr>
      <vt:lpstr>Open Sans Light</vt:lpstr>
      <vt:lpstr>Inter</vt:lpstr>
      <vt:lpstr>Wingdings</vt:lpstr>
      <vt:lpstr>Inter Italic</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Challenges facing IT organisations drive siloed behaviour</vt:lpstr>
      <vt:lpstr>Manage, prioritise and automate cybersecurity</vt:lpstr>
      <vt:lpstr>PowerPoint Presentation</vt:lpstr>
      <vt:lpstr>Control and optimise IT investments​</vt:lpstr>
      <vt:lpstr>PowerPoint Presentation</vt:lpstr>
      <vt:lpstr>PowerPoint Presentation</vt:lpstr>
      <vt:lpstr>PowerPoint Presentation</vt:lpstr>
      <vt:lpstr>PowerPoint Presentation</vt:lpstr>
      <vt:lpstr>Improve your customer’s digital experience Turn Minutes, Hours, and Days into SECONDS</vt:lpstr>
      <vt:lpstr>Better Experiences Lead to Better Outcomes</vt:lpstr>
      <vt:lpstr>How                              Foundation augments current IT Management?</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Summary - Everywhere Work Report 2024 - EN </dc:title>
  <dc:subject/>
  <dc:creator/>
  <cp:keywords/>
  <dc:description/>
  <cp:lastModifiedBy>Eric Mcgee</cp:lastModifiedBy>
  <cp:revision>13</cp:revision>
  <dcterms:created xsi:type="dcterms:W3CDTF">2006-08-16T00:00:00Z</dcterms:created>
  <dcterms:modified xsi:type="dcterms:W3CDTF">2024-11-11T10:58:53Z</dcterms:modified>
  <cp:category/>
  <dc:identifier>DAF-BCPGQIA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0x010100C6A529CB4A62A742AE048CABF7079222</vt:lpwstr>
  </property>
  <property fmtid="{D5CDD505-2E9C-101B-9397-08002B2CF9AE}" pid="3" name="Metadata">
    <vt:lpwstr/>
  </property>
  <property fmtid="{D5CDD505-2E9C-101B-9397-08002B2CF9AE}" pid="4" name="MediaServiceImageTags">
    <vt:lpwstr/>
  </property>
</Properties>
</file>